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embeddedFontLst>
    <p:embeddedFont>
      <p:font typeface="Cambria Math" pitchFamily="18" charset="0"/>
      <p:regular r:id="rId41"/>
    </p:embeddedFont>
    <p:embeddedFont>
      <p:font typeface="Amienne" pitchFamily="82" charset="0"/>
      <p:regular r:id="rId42"/>
      <p:bold r:id="rId43"/>
    </p:embeddedFont>
    <p:embeddedFont>
      <p:font typeface="Calibri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C34"/>
    <a:srgbClr val="3D3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250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0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6000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3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3.wmf"/><Relationship Id="rId11" Type="http://schemas.openxmlformats.org/officeDocument/2006/relationships/image" Target="../media/image27.wmf"/><Relationship Id="rId5" Type="http://schemas.openxmlformats.org/officeDocument/2006/relationships/image" Target="../media/image19.wmf"/><Relationship Id="rId10" Type="http://schemas.openxmlformats.org/officeDocument/2006/relationships/image" Target="../media/image26.wmf"/><Relationship Id="rId4" Type="http://schemas.openxmlformats.org/officeDocument/2006/relationships/image" Target="../media/image18.w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image" Target="../media/image3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3.wmf"/><Relationship Id="rId11" Type="http://schemas.openxmlformats.org/officeDocument/2006/relationships/image" Target="../media/image30.wmf"/><Relationship Id="rId5" Type="http://schemas.openxmlformats.org/officeDocument/2006/relationships/image" Target="../media/image19.wmf"/><Relationship Id="rId10" Type="http://schemas.openxmlformats.org/officeDocument/2006/relationships/image" Target="../media/image29.wmf"/><Relationship Id="rId4" Type="http://schemas.openxmlformats.org/officeDocument/2006/relationships/image" Target="../media/image18.wmf"/><Relationship Id="rId9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8ACFC-3310-43B3-A8FC-FFF170506638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3FEC-30FF-443E-9273-C56E84D9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A7448-DD61-479C-8B02-0DA171FFEB5E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EC35E-D594-47C5-B888-DC8EFFE2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16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16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1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16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16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16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16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16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169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16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16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4475-A5B9-4742-B8E0-E754B5EB19DC}" type="datetime1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-12265" y="-12527"/>
            <a:ext cx="727062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0" dirty="0" smtClean="0">
                <a:solidFill>
                  <a:schemeClr val="bg1"/>
                </a:solidFill>
                <a:latin typeface="+mj-lt"/>
              </a:rPr>
              <a:t>Chapter 3: Forward Kinematics</a:t>
            </a:r>
          </a:p>
        </p:txBody>
      </p:sp>
      <p:pic>
        <p:nvPicPr>
          <p:cNvPr id="1026" name="Picture 2" descr="C:\Users\Nidal\Downloads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95" y="6301740"/>
            <a:ext cx="502005" cy="5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449139"/>
            <a:ext cx="8991600" cy="646331"/>
          </a:xfrm>
        </p:spPr>
        <p:txBody>
          <a:bodyPr>
            <a:normAutofit/>
          </a:bodyPr>
          <a:lstStyle>
            <a:lvl1pPr algn="l">
              <a:defRPr sz="3600" u="sng"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562600"/>
          </a:xfrm>
        </p:spPr>
        <p:txBody>
          <a:bodyPr/>
          <a:lstStyle>
            <a:lvl1pPr algn="just">
              <a:tabLst>
                <a:tab pos="344488" algn="l"/>
              </a:tabLst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560" y="457200"/>
            <a:ext cx="973220" cy="571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 rtl="1"/>
            <a:fld id="{FD4AFAD7-FC51-409E-B806-85D01C126EC6}" type="datetime1">
              <a:rPr lang="en-US" smtClean="0"/>
              <a:t>10/10/2012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8690" y="5790074"/>
            <a:ext cx="533400" cy="276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F8557DD-BFF2-4343-BCF6-159C6C9081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 descr="C:\Users\Nidal\Desktop\Robotics\Download\temp\site-name-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14" y="6301740"/>
            <a:ext cx="1668780" cy="5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-12265" y="6553200"/>
            <a:ext cx="6985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Faculty</a:t>
            </a:r>
            <a:r>
              <a:rPr lang="en-US" sz="1600" b="1" baseline="0" dirty="0" smtClean="0"/>
              <a:t> of Engineering - </a:t>
            </a:r>
            <a:r>
              <a:rPr lang="en-US" sz="1600" b="1" baseline="0" dirty="0" smtClean="0">
                <a:solidFill>
                  <a:srgbClr val="002060"/>
                </a:solidFill>
              </a:rPr>
              <a:t>M</a:t>
            </a:r>
            <a:r>
              <a:rPr lang="en-US" sz="1600" b="1" dirty="0" smtClean="0">
                <a:solidFill>
                  <a:srgbClr val="002060"/>
                </a:solidFill>
              </a:rPr>
              <a:t>echanical</a:t>
            </a:r>
            <a:r>
              <a:rPr lang="en-US" sz="1600" b="1" baseline="0" dirty="0" smtClean="0">
                <a:solidFill>
                  <a:srgbClr val="002060"/>
                </a:solidFill>
              </a:rPr>
              <a:t> Engineering Department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53200"/>
            <a:ext cx="6973214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258363" y="-12526"/>
            <a:ext cx="1909645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mienne" pitchFamily="82" charset="0"/>
              </a:rPr>
              <a:t>ROBOTICS</a:t>
            </a:r>
            <a:endParaRPr lang="en-US" sz="2400" b="1" baseline="0" dirty="0" smtClean="0">
              <a:solidFill>
                <a:schemeClr val="accent6">
                  <a:lumMod val="50000"/>
                </a:schemeClr>
              </a:solidFill>
              <a:latin typeface="Amienne" pitchFamily="82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449139"/>
            <a:ext cx="9168008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5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97C3-D6D7-4CEB-97D0-CC4778BCC8D0}" type="datetime1">
              <a:rPr lang="en-US" smtClean="0"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6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C0CB-41BF-4118-AFC5-EF26756E9592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557DD-BFF2-4343-BCF6-159C6C90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8.png"/><Relationship Id="rId9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8.wmf"/><Relationship Id="rId5" Type="http://schemas.openxmlformats.org/officeDocument/2006/relationships/image" Target="../media/image14.png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3.png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4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21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3.wmf"/><Relationship Id="rId25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27.bin"/><Relationship Id="rId5" Type="http://schemas.openxmlformats.org/officeDocument/2006/relationships/image" Target="../media/image14.png"/><Relationship Id="rId15" Type="http://schemas.openxmlformats.org/officeDocument/2006/relationships/image" Target="../media/image19.wmf"/><Relationship Id="rId23" Type="http://schemas.openxmlformats.org/officeDocument/2006/relationships/image" Target="../media/image25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4.wmf"/><Relationship Id="rId4" Type="http://schemas.openxmlformats.org/officeDocument/2006/relationships/image" Target="../media/image30.png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24.wmf"/><Relationship Id="rId26" Type="http://schemas.openxmlformats.org/officeDocument/2006/relationships/image" Target="../media/image30.wmf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20" Type="http://schemas.openxmlformats.org/officeDocument/2006/relationships/image" Target="../media/image21.wmf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31.wmf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19.wmf"/><Relationship Id="rId22" Type="http://schemas.openxmlformats.org/officeDocument/2006/relationships/image" Target="../media/image28.wmf"/><Relationship Id="rId27" Type="http://schemas.openxmlformats.org/officeDocument/2006/relationships/oleObject" Target="../embeddings/oleObject40.bin"/><Relationship Id="rId30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6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35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5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Link Description</a:t>
            </a:r>
          </a:p>
          <a:p>
            <a:r>
              <a:rPr lang="en-US" dirty="0" smtClean="0"/>
              <a:t>Link-Connection Description</a:t>
            </a:r>
            <a:endParaRPr lang="en-US" dirty="0"/>
          </a:p>
          <a:p>
            <a:r>
              <a:rPr lang="en-US" dirty="0" smtClean="0"/>
              <a:t>Convention for Affixing Frames to Links</a:t>
            </a:r>
            <a:endParaRPr lang="en-US" dirty="0"/>
          </a:p>
          <a:p>
            <a:r>
              <a:rPr lang="en-US" dirty="0" smtClean="0"/>
              <a:t>Manipulator Kinematics</a:t>
            </a:r>
            <a:endParaRPr lang="en-US" dirty="0"/>
          </a:p>
          <a:p>
            <a:r>
              <a:rPr lang="en-US" dirty="0" smtClean="0"/>
              <a:t>Actuator Space, Joint Space, and Cartesian Space</a:t>
            </a:r>
          </a:p>
          <a:p>
            <a:r>
              <a:rPr lang="en-US" dirty="0" smtClean="0"/>
              <a:t>Example: Kinematics of PUMA Robot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parameters</a:t>
            </a:r>
          </a:p>
          <a:p>
            <a:pPr marL="363538" indent="0">
              <a:buNone/>
            </a:pPr>
            <a:r>
              <a:rPr lang="en-US" dirty="0" smtClean="0"/>
              <a:t>Hence</a:t>
            </a:r>
            <a:r>
              <a:rPr lang="en-US" dirty="0"/>
              <a:t>, any robot can be described </a:t>
            </a:r>
            <a:r>
              <a:rPr lang="en-US" dirty="0" err="1"/>
              <a:t>kinematically</a:t>
            </a:r>
            <a:r>
              <a:rPr lang="en-US" dirty="0"/>
              <a:t> by giving </a:t>
            </a:r>
            <a:r>
              <a:rPr lang="en-US" dirty="0" smtClean="0"/>
              <a:t>the </a:t>
            </a:r>
            <a:r>
              <a:rPr lang="en-US" dirty="0"/>
              <a:t>values of </a:t>
            </a:r>
            <a:r>
              <a:rPr lang="en-US" b="1" u="sng" dirty="0"/>
              <a:t>four quantities</a:t>
            </a:r>
            <a:r>
              <a:rPr lang="en-US" dirty="0"/>
              <a:t> for each link. </a:t>
            </a:r>
            <a:r>
              <a:rPr lang="en-US" u="sng" dirty="0"/>
              <a:t>Two describe the </a:t>
            </a:r>
            <a:r>
              <a:rPr lang="en-US" u="sng" dirty="0" smtClean="0"/>
              <a:t>link </a:t>
            </a:r>
            <a:r>
              <a:rPr lang="en-US" u="sng" dirty="0"/>
              <a:t>itself</a:t>
            </a:r>
            <a:r>
              <a:rPr lang="en-US" dirty="0"/>
              <a:t>, and </a:t>
            </a:r>
            <a:r>
              <a:rPr lang="en-US" u="sng" dirty="0"/>
              <a:t>two describe the link's connection</a:t>
            </a:r>
            <a:r>
              <a:rPr lang="en-US" dirty="0"/>
              <a:t> to a neighboring link. In the usual case of a </a:t>
            </a:r>
            <a:r>
              <a:rPr lang="en-US" b="1" u="sng" dirty="0"/>
              <a:t>revolute joint</a:t>
            </a:r>
            <a:r>
              <a:rPr lang="en-US" dirty="0"/>
              <a:t>, </a:t>
            </a:r>
            <a:r>
              <a:rPr lang="el-GR" b="1" dirty="0" smtClean="0">
                <a:latin typeface="Arial"/>
                <a:cs typeface="Arial"/>
              </a:rPr>
              <a:t>θ</a:t>
            </a:r>
            <a:r>
              <a:rPr lang="en-US" b="1" baseline="-25000" dirty="0" smtClean="0">
                <a:latin typeface="Arial"/>
                <a:cs typeface="Arial"/>
              </a:rPr>
              <a:t>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is </a:t>
            </a:r>
            <a:r>
              <a:rPr lang="en-US" dirty="0"/>
              <a:t>called the </a:t>
            </a:r>
            <a:r>
              <a:rPr lang="en-US" b="1" u="sng" dirty="0"/>
              <a:t>joint variable</a:t>
            </a:r>
            <a:r>
              <a:rPr lang="en-US" dirty="0"/>
              <a:t>, and </a:t>
            </a:r>
            <a:r>
              <a:rPr lang="en-US" u="sng" dirty="0"/>
              <a:t>the other three quantities would be fixed link parameters</a:t>
            </a:r>
            <a:r>
              <a:rPr lang="en-US" dirty="0"/>
              <a:t>. For </a:t>
            </a:r>
            <a:r>
              <a:rPr lang="en-US" b="1" u="sng" dirty="0"/>
              <a:t>prismatic joints</a:t>
            </a:r>
            <a:r>
              <a:rPr lang="en-US" dirty="0"/>
              <a:t>, </a:t>
            </a:r>
            <a:r>
              <a:rPr lang="en-US" b="1" dirty="0"/>
              <a:t>d</a:t>
            </a:r>
            <a:r>
              <a:rPr lang="en-US" b="1" baseline="-25000" dirty="0"/>
              <a:t>1</a:t>
            </a:r>
            <a:r>
              <a:rPr lang="en-US" dirty="0"/>
              <a:t> is the </a:t>
            </a:r>
            <a:r>
              <a:rPr lang="en-US" b="1" u="sng" dirty="0"/>
              <a:t>joint variable</a:t>
            </a:r>
            <a:r>
              <a:rPr lang="en-US" dirty="0"/>
              <a:t>, and the </a:t>
            </a:r>
            <a:r>
              <a:rPr lang="en-US" u="sng" dirty="0"/>
              <a:t>other three quantities are fixed link parameters</a:t>
            </a:r>
            <a:r>
              <a:rPr lang="en-US" dirty="0"/>
              <a:t>. The definition of mechanisms by means of these quantities is a </a:t>
            </a:r>
            <a:r>
              <a:rPr lang="en-US" b="1" u="sng" dirty="0"/>
              <a:t>convention usually called the </a:t>
            </a:r>
            <a:r>
              <a:rPr lang="en-US" b="1" u="sng" dirty="0" err="1"/>
              <a:t>Denavit</a:t>
            </a:r>
            <a:r>
              <a:rPr lang="en-US" b="1" u="sng" dirty="0"/>
              <a:t>—</a:t>
            </a:r>
            <a:r>
              <a:rPr lang="en-US" b="1" u="sng" dirty="0" err="1"/>
              <a:t>Hartenberg</a:t>
            </a:r>
            <a:r>
              <a:rPr lang="en-US" b="1" u="sng" dirty="0"/>
              <a:t> </a:t>
            </a:r>
            <a:r>
              <a:rPr lang="en-US" b="1" u="sng" dirty="0" smtClean="0"/>
              <a:t>notation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 for attaching frames to links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frame is </a:t>
                </a:r>
                <a:r>
                  <a:rPr lang="en-US" dirty="0"/>
                  <a:t>attached rigidly to each link; </a:t>
                </a:r>
                <a:r>
                  <a:rPr lang="en-US" dirty="0" smtClean="0"/>
                  <a:t>frame {i} </a:t>
                </a:r>
                <a:r>
                  <a:rPr lang="en-US" dirty="0"/>
                  <a:t>is attached rigidly to link </a:t>
                </a:r>
                <a:r>
                  <a:rPr lang="en-US" dirty="0" smtClean="0"/>
                  <a:t>(i), such that: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Intermediate link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-axis of </a:t>
                </a:r>
                <a:r>
                  <a:rPr lang="en-US" dirty="0"/>
                  <a:t>frame {</a:t>
                </a:r>
                <a:r>
                  <a:rPr lang="en-US" dirty="0" smtClean="0"/>
                  <a:t>i} is </a:t>
                </a:r>
                <a:r>
                  <a:rPr lang="en-US" dirty="0"/>
                  <a:t>coincident with the joint axis </a:t>
                </a:r>
                <a:r>
                  <a:rPr lang="en-US" dirty="0" smtClean="0"/>
                  <a:t>(i). </a:t>
                </a:r>
              </a:p>
              <a:p>
                <a:pPr lvl="1"/>
                <a:r>
                  <a:rPr lang="en-US" dirty="0"/>
                  <a:t>The origin of frame {i} </a:t>
                </a:r>
                <a:r>
                  <a:rPr lang="en-US" dirty="0" smtClean="0"/>
                  <a:t>is located </a:t>
                </a:r>
                <a:r>
                  <a:rPr lang="en-US" dirty="0"/>
                  <a:t>where the </a:t>
                </a:r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perpendicular </a:t>
                </a:r>
                <a:r>
                  <a:rPr lang="en-US" dirty="0"/>
                  <a:t>intersects the joint </a:t>
                </a:r>
                <a:r>
                  <a:rPr lang="en-US" dirty="0" smtClean="0"/>
                  <a:t>(i) axis.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-axis </a:t>
                </a:r>
                <a:r>
                  <a:rPr lang="en-US" dirty="0" smtClean="0"/>
                  <a:t>points </a:t>
                </a:r>
                <a:r>
                  <a:rPr lang="en-US" dirty="0"/>
                  <a:t>along </a:t>
                </a:r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in the </a:t>
                </a:r>
                <a:r>
                  <a:rPr lang="en-US" dirty="0"/>
                  <a:t>direction from joint </a:t>
                </a:r>
                <a:r>
                  <a:rPr lang="en-US" dirty="0" smtClean="0"/>
                  <a:t>(i) to </a:t>
                </a:r>
                <a:r>
                  <a:rPr lang="en-US" dirty="0"/>
                  <a:t>joint </a:t>
                </a:r>
                <a:r>
                  <a:rPr lang="en-US" dirty="0" smtClean="0"/>
                  <a:t>(i+1)</a:t>
                </a:r>
                <a:endParaRPr lang="en-US" b="1" u="sng" dirty="0" smtClean="0"/>
              </a:p>
              <a:p>
                <a:pPr lvl="1"/>
                <a:r>
                  <a:rPr lang="en-US" dirty="0"/>
                  <a:t>In the case of </a:t>
                </a:r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= 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normal to the plane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We define </a:t>
                </a:r>
                <a:r>
                  <a:rPr lang="el-GR" dirty="0"/>
                  <a:t>α 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as being </a:t>
                </a:r>
                <a:r>
                  <a:rPr lang="en-US" dirty="0"/>
                  <a:t>measured in the right-hand sense </a:t>
                </a:r>
                <a:r>
                  <a:rPr lang="en-US" dirty="0" smtClean="0"/>
                  <a:t>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formed by the right-hand rule to complete the </a:t>
                </a:r>
                <a:r>
                  <a:rPr lang="en-US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</a:t>
                </a:r>
                <a:r>
                  <a:rPr lang="en-US" dirty="0" smtClean="0"/>
                  <a:t>frame.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44" t="-987" r="-2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 for attaching frames to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First link/joint:</a:t>
            </a:r>
          </a:p>
          <a:p>
            <a:pPr lvl="1"/>
            <a:r>
              <a:rPr lang="en-US" dirty="0" smtClean="0"/>
              <a:t>Use frames {0} and {1} coincident when joint variable (1) is zero.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sym typeface="Wingdings" pitchFamily="2" charset="2"/>
              </a:rPr>
              <a:t> (</a:t>
            </a:r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0, </a:t>
            </a:r>
            <a:r>
              <a:rPr lang="el-GR" dirty="0"/>
              <a:t>α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 smtClean="0"/>
              <a:t>0, and d</a:t>
            </a:r>
            <a:r>
              <a:rPr lang="en-US" baseline="-25000" dirty="0" smtClean="0"/>
              <a:t>0 </a:t>
            </a:r>
            <a:r>
              <a:rPr lang="en-US" dirty="0" smtClean="0"/>
              <a:t>= 0) if joint (1) is revolute</a:t>
            </a: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= 0, </a:t>
            </a:r>
            <a:r>
              <a:rPr lang="el-GR" dirty="0"/>
              <a:t>α</a:t>
            </a:r>
            <a:r>
              <a:rPr lang="en-US" baseline="-25000" dirty="0"/>
              <a:t>0</a:t>
            </a:r>
            <a:r>
              <a:rPr lang="en-US" dirty="0"/>
              <a:t> = 0, and d</a:t>
            </a:r>
            <a:r>
              <a:rPr lang="en-US" baseline="-25000" dirty="0"/>
              <a:t>0 </a:t>
            </a:r>
            <a:r>
              <a:rPr lang="en-US" dirty="0"/>
              <a:t>= 0) if joint (1) is </a:t>
            </a:r>
            <a:r>
              <a:rPr lang="en-US" dirty="0" smtClean="0"/>
              <a:t>revolute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Last link/joint:</a:t>
            </a:r>
            <a:endParaRPr lang="en-US" u="sng" dirty="0"/>
          </a:p>
          <a:p>
            <a:pPr lvl="1"/>
            <a:r>
              <a:rPr lang="en-US" dirty="0" smtClean="0"/>
              <a:t>Revolute joint: frames {n-1} and {n} are coincident when </a:t>
            </a:r>
            <a:r>
              <a:rPr lang="el-GR" dirty="0" smtClean="0"/>
              <a:t>θ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smtClean="0"/>
              <a:t>= 0.</a:t>
            </a:r>
          </a:p>
          <a:p>
            <a:pPr marL="457200" lvl="1" indent="0">
              <a:buNone/>
            </a:pPr>
            <a:r>
              <a:rPr lang="en-US" dirty="0" smtClean="0"/>
              <a:t>	as a result d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 (always).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Prismatic joint</a:t>
            </a:r>
            <a:r>
              <a:rPr lang="en-US" dirty="0"/>
              <a:t>: frames {n-1} and {n} are coincident when </a:t>
            </a:r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= 0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 smtClean="0"/>
              <a:t>	as </a:t>
            </a:r>
            <a:r>
              <a:rPr lang="en-US" dirty="0"/>
              <a:t>a result </a:t>
            </a:r>
            <a:r>
              <a:rPr lang="el-GR" dirty="0" smtClean="0"/>
              <a:t>θ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= 0 (always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89989"/>
            <a:ext cx="5791200" cy="395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 for attaching frames to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Summary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7410450" cy="20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4795465"/>
            <a:ext cx="344248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Note: frames attachments</a:t>
            </a:r>
          </a:p>
          <a:p>
            <a:pPr algn="ctr"/>
            <a:r>
              <a:rPr lang="en-US" sz="2400" dirty="0" smtClean="0"/>
              <a:t> is not unique</a:t>
            </a:r>
          </a:p>
        </p:txBody>
      </p:sp>
    </p:spTree>
    <p:extLst>
      <p:ext uri="{BB962C8B-B14F-4D97-AF65-F5344CB8AC3E}">
        <p14:creationId xmlns:p14="http://schemas.microsoft.com/office/powerpoint/2010/main" val="1925002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676400"/>
            <a:ext cx="36004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 for attaching frames to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Example: attach frames for the following manipulator, and find DH parameters…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9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676400"/>
            <a:ext cx="36004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 for attaching frames to links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 smtClean="0"/>
                  <a:t>Example: attach frames for the following manipulator, and find DH parameters… </a:t>
                </a:r>
              </a:p>
              <a:p>
                <a:pPr lvl="1"/>
                <a:r>
                  <a:rPr lang="en-US" dirty="0" smtClean="0"/>
                  <a:t>Determine Joint axes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(in this case out of the page)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latin typeface="Arial"/>
                    <a:cs typeface="Arial"/>
                    <a:sym typeface="Wingdings" pitchFamily="2" charset="2"/>
                  </a:rPr>
                  <a:t> All </a:t>
                </a:r>
                <a:r>
                  <a:rPr lang="el-GR" dirty="0" smtClean="0">
                    <a:latin typeface="Arial"/>
                    <a:cs typeface="Arial"/>
                    <a:sym typeface="Wingdings" pitchFamily="2" charset="2"/>
                  </a:rPr>
                  <a:t>α</a:t>
                </a:r>
                <a:r>
                  <a:rPr lang="en-US" baseline="-25000" dirty="0" smtClean="0">
                    <a:latin typeface="Arial"/>
                    <a:cs typeface="Arial"/>
                    <a:sym typeface="Wingdings" pitchFamily="2" charset="2"/>
                  </a:rPr>
                  <a:t>i</a:t>
                </a:r>
                <a:r>
                  <a:rPr lang="en-US" dirty="0" smtClean="0">
                    <a:latin typeface="Arial"/>
                    <a:cs typeface="Arial"/>
                    <a:sym typeface="Wingdings" pitchFamily="2" charset="2"/>
                  </a:rPr>
                  <a:t> = 0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dirty="0" smtClean="0"/>
                  <a:t>Base </a:t>
                </a:r>
                <a:r>
                  <a:rPr lang="en-US" dirty="0"/>
                  <a:t>frame {0} when </a:t>
                </a:r>
                <a:r>
                  <a:rPr lang="el-GR" dirty="0">
                    <a:latin typeface="Arial"/>
                    <a:cs typeface="Arial"/>
                  </a:rPr>
                  <a:t>θ</a:t>
                </a:r>
                <a:r>
                  <a:rPr lang="en-US" baseline="-25000" dirty="0">
                    <a:latin typeface="Arial"/>
                    <a:cs typeface="Arial"/>
                  </a:rPr>
                  <a:t>1</a:t>
                </a:r>
                <a:r>
                  <a:rPr lang="en-US" dirty="0">
                    <a:latin typeface="Arial"/>
                    <a:cs typeface="Arial"/>
                  </a:rPr>
                  <a:t> = 0 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Arial"/>
                    <a:cs typeface="Arial"/>
                  </a:rPr>
                  <a:t> 	</a:t>
                </a:r>
                <a:r>
                  <a:rPr lang="en-US" dirty="0">
                    <a:latin typeface="Arial"/>
                    <a:cs typeface="Arial"/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can be determined. </a:t>
                </a:r>
              </a:p>
              <a:p>
                <a:pPr lvl="1"/>
                <a:r>
                  <a:rPr lang="en-US" dirty="0" smtClean="0"/>
                  <a:t> Frame {3} (last link) when </a:t>
                </a:r>
                <a:r>
                  <a:rPr lang="el-GR" dirty="0" smtClean="0">
                    <a:latin typeface="Arial"/>
                    <a:cs typeface="Arial"/>
                  </a:rPr>
                  <a:t>θ</a:t>
                </a:r>
                <a:r>
                  <a:rPr lang="en-US" baseline="-25000" dirty="0" smtClean="0">
                    <a:latin typeface="Arial"/>
                    <a:cs typeface="Arial"/>
                  </a:rPr>
                  <a:t>3</a:t>
                </a:r>
                <a:r>
                  <a:rPr lang="en-US" dirty="0" smtClean="0">
                    <a:latin typeface="Arial"/>
                    <a:cs typeface="Arial"/>
                  </a:rPr>
                  <a:t> </a:t>
                </a:r>
                <a:r>
                  <a:rPr lang="en-US" dirty="0">
                    <a:latin typeface="Arial"/>
                    <a:cs typeface="Arial"/>
                  </a:rPr>
                  <a:t>= 0 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Arial"/>
                    <a:cs typeface="Arial"/>
                  </a:rPr>
                  <a:t> 	</a:t>
                </a:r>
                <a:r>
                  <a:rPr lang="en-US" dirty="0">
                    <a:latin typeface="Arial"/>
                    <a:cs typeface="Arial"/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can be determined.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142" t="-987" r="-2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4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85" y="1143000"/>
            <a:ext cx="41719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 for attaching frames to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Construct the table: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51244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240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 for attaching frames to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exam question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/>
          <a:stretch>
            <a:fillRect/>
          </a:stretch>
        </p:blipFill>
        <p:spPr bwMode="auto">
          <a:xfrm>
            <a:off x="4495800" y="1676400"/>
            <a:ext cx="448468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6764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For the 3DoF manipulator shown in the figure assign frames for each link using DH method and determine link parameters.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6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 for attaching frames to links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Joint axes </a:t>
                </a:r>
                <a:r>
                  <a:rPr lang="en-US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dirty="0" smtClean="0"/>
                  <a:t>- directions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142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/>
          <a:stretch>
            <a:fillRect/>
          </a:stretch>
        </p:blipFill>
        <p:spPr bwMode="auto">
          <a:xfrm>
            <a:off x="4495800" y="1676400"/>
            <a:ext cx="448468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534150" y="1524000"/>
            <a:ext cx="0" cy="3810002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39165" y="2581275"/>
            <a:ext cx="2809435" cy="1099344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48200" y="2286001"/>
            <a:ext cx="4191000" cy="546652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089122"/>
              </p:ext>
            </p:extLst>
          </p:nvPr>
        </p:nvGraphicFramePr>
        <p:xfrm>
          <a:off x="6680200" y="1384300"/>
          <a:ext cx="711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6" imgW="711000" imgH="444240" progId="Equation.DSMT4">
                  <p:embed/>
                </p:oleObj>
              </mc:Choice>
              <mc:Fallback>
                <p:oleObj name="Equation" r:id="rId6" imgW="711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0200" y="1384300"/>
                        <a:ext cx="711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119211"/>
              </p:ext>
            </p:extLst>
          </p:nvPr>
        </p:nvGraphicFramePr>
        <p:xfrm>
          <a:off x="4219575" y="3709988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8" imgW="317160" imgH="444240" progId="Equation.DSMT4">
                  <p:embed/>
                </p:oleObj>
              </mc:Choice>
              <mc:Fallback>
                <p:oleObj name="Equation" r:id="rId8" imgW="317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19575" y="3709988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383348"/>
              </p:ext>
            </p:extLst>
          </p:nvPr>
        </p:nvGraphicFramePr>
        <p:xfrm>
          <a:off x="8624888" y="2559327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10" imgW="317160" imgH="444240" progId="Equation.DSMT4">
                  <p:embed/>
                </p:oleObj>
              </mc:Choice>
              <mc:Fallback>
                <p:oleObj name="Equation" r:id="rId10" imgW="317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24888" y="2559327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0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 for attaching frames to links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- directions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/>
          <a:stretch>
            <a:fillRect/>
          </a:stretch>
        </p:blipFill>
        <p:spPr bwMode="auto">
          <a:xfrm>
            <a:off x="1219200" y="1676399"/>
            <a:ext cx="7761288" cy="693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714315" y="3429001"/>
            <a:ext cx="0" cy="3810002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29390" y="3733800"/>
            <a:ext cx="2809435" cy="1099344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29000" y="2743200"/>
            <a:ext cx="5410200" cy="699173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869017"/>
              </p:ext>
            </p:extLst>
          </p:nvPr>
        </p:nvGraphicFramePr>
        <p:xfrm>
          <a:off x="2882900" y="419100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6" imgW="317160" imgH="444240" progId="Equation.DSMT4">
                  <p:embed/>
                </p:oleObj>
              </mc:Choice>
              <mc:Fallback>
                <p:oleObj name="Equation" r:id="rId6" imgW="317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82900" y="4191000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469304"/>
              </p:ext>
            </p:extLst>
          </p:nvPr>
        </p:nvGraphicFramePr>
        <p:xfrm>
          <a:off x="8636094" y="290830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8" imgW="317160" imgH="444240" progId="Equation.DSMT4">
                  <p:embed/>
                </p:oleObj>
              </mc:Choice>
              <mc:Fallback>
                <p:oleObj name="Equation" r:id="rId8" imgW="317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36094" y="2908300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 flipV="1">
            <a:off x="4709833" y="4169172"/>
            <a:ext cx="609599" cy="114300"/>
          </a:xfrm>
          <a:prstGeom prst="straightConnector1">
            <a:avLst/>
          </a:prstGeom>
          <a:ln w="25400" cmpd="sng">
            <a:solidFill>
              <a:srgbClr val="3D34F6"/>
            </a:solidFill>
            <a:prstDash val="solid"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33632" y="3352800"/>
            <a:ext cx="76201" cy="787626"/>
          </a:xfrm>
          <a:prstGeom prst="straightConnector1">
            <a:avLst/>
          </a:prstGeom>
          <a:ln w="25400" cmpd="sng">
            <a:solidFill>
              <a:srgbClr val="3D34F6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543799" y="2112577"/>
            <a:ext cx="76201" cy="787626"/>
          </a:xfrm>
          <a:prstGeom prst="straightConnector1">
            <a:avLst/>
          </a:prstGeom>
          <a:ln w="25400" cmpd="sng">
            <a:solidFill>
              <a:srgbClr val="3D34F6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401698"/>
              </p:ext>
            </p:extLst>
          </p:nvPr>
        </p:nvGraphicFramePr>
        <p:xfrm>
          <a:off x="7778750" y="1668463"/>
          <a:ext cx="36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10" imgW="368280" imgH="444240" progId="Equation.DSMT4">
                  <p:embed/>
                </p:oleObj>
              </mc:Choice>
              <mc:Fallback>
                <p:oleObj name="Equation" r:id="rId10" imgW="368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78750" y="1668463"/>
                        <a:ext cx="368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04955"/>
              </p:ext>
            </p:extLst>
          </p:nvPr>
        </p:nvGraphicFramePr>
        <p:xfrm>
          <a:off x="5435600" y="4127500"/>
          <a:ext cx="812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12" imgW="812447" imgH="444307" progId="Equation.DSMT4">
                  <p:embed/>
                </p:oleObj>
              </mc:Choice>
              <mc:Fallback>
                <p:oleObj name="Equation" r:id="rId12" imgW="812447" imgH="44430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27500"/>
                        <a:ext cx="8128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79623"/>
              </p:ext>
            </p:extLst>
          </p:nvPr>
        </p:nvGraphicFramePr>
        <p:xfrm>
          <a:off x="4191000" y="3362325"/>
          <a:ext cx="38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14" imgW="380880" imgH="444240" progId="Equation.DSMT4">
                  <p:embed/>
                </p:oleObj>
              </mc:Choice>
              <mc:Fallback>
                <p:oleObj name="Equation" r:id="rId14" imgW="380880" imgH="4442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362325"/>
                        <a:ext cx="3810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595401"/>
              </p:ext>
            </p:extLst>
          </p:nvPr>
        </p:nvGraphicFramePr>
        <p:xfrm>
          <a:off x="4876800" y="3442373"/>
          <a:ext cx="711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16" imgW="711000" imgH="444240" progId="Equation.DSMT4">
                  <p:embed/>
                </p:oleObj>
              </mc:Choice>
              <mc:Fallback>
                <p:oleObj name="Equation" r:id="rId16" imgW="711000" imgH="4442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42373"/>
                        <a:ext cx="7112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6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Kinematics: </a:t>
            </a:r>
          </a:p>
          <a:p>
            <a:pPr marL="457200" lvl="1" indent="0">
              <a:buNone/>
            </a:pPr>
            <a:r>
              <a:rPr lang="en-US" dirty="0" smtClean="0"/>
              <a:t>Motion without regarding the forces that cause it (Position, Velocity, and Acceleration). Geometry and Time dependent.</a:t>
            </a:r>
          </a:p>
          <a:p>
            <a:r>
              <a:rPr lang="en-US" dirty="0" smtClean="0"/>
              <a:t>Rigid links are assumed, connected with joints that are instrumented with sensors to the measure the relative position of the connected links.</a:t>
            </a:r>
          </a:p>
          <a:p>
            <a:pPr lvl="1"/>
            <a:r>
              <a:rPr lang="en-US" dirty="0" smtClean="0"/>
              <a:t>Revolute Joint </a:t>
            </a:r>
            <a:r>
              <a:rPr lang="en-US" dirty="0" smtClean="0">
                <a:sym typeface="Wingdings" pitchFamily="2" charset="2"/>
              </a:rPr>
              <a:t>              	Joint Angle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Prismatic Joint        	Joint Offset/Displacement</a:t>
            </a:r>
          </a:p>
          <a:p>
            <a:r>
              <a:rPr lang="en-US" dirty="0" smtClean="0">
                <a:sym typeface="Wingdings" pitchFamily="2" charset="2"/>
              </a:rPr>
              <a:t>Degrees of Freedom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# of independent position variables which have to be specified in order to locate all parts of the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43200" y="3962400"/>
            <a:ext cx="83820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3623846"/>
            <a:ext cx="1066800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Sensor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83541" y="4393887"/>
            <a:ext cx="83820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07341" y="4055333"/>
            <a:ext cx="1066800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Sensor</a:t>
            </a:r>
          </a:p>
        </p:txBody>
      </p:sp>
    </p:spTree>
    <p:extLst>
      <p:ext uri="{BB962C8B-B14F-4D97-AF65-F5344CB8AC3E}">
        <p14:creationId xmlns:p14="http://schemas.microsoft.com/office/powerpoint/2010/main" val="60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 for attaching frames to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Origens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/>
          <a:stretch>
            <a:fillRect/>
          </a:stretch>
        </p:blipFill>
        <p:spPr bwMode="auto">
          <a:xfrm>
            <a:off x="1219200" y="1676399"/>
            <a:ext cx="7761288" cy="693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714315" y="3429001"/>
            <a:ext cx="0" cy="3810002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29390" y="3733800"/>
            <a:ext cx="2809435" cy="1099344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29000" y="2743200"/>
            <a:ext cx="5410200" cy="699173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855265"/>
              </p:ext>
            </p:extLst>
          </p:nvPr>
        </p:nvGraphicFramePr>
        <p:xfrm>
          <a:off x="2882900" y="419100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Equation" r:id="rId5" imgW="317160" imgH="444240" progId="Equation.DSMT4">
                  <p:embed/>
                </p:oleObj>
              </mc:Choice>
              <mc:Fallback>
                <p:oleObj name="Equation" r:id="rId5" imgW="317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2900" y="4191000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6879"/>
              </p:ext>
            </p:extLst>
          </p:nvPr>
        </p:nvGraphicFramePr>
        <p:xfrm>
          <a:off x="8636094" y="290830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Equation" r:id="rId7" imgW="317160" imgH="444240" progId="Equation.DSMT4">
                  <p:embed/>
                </p:oleObj>
              </mc:Choice>
              <mc:Fallback>
                <p:oleObj name="Equation" r:id="rId7" imgW="317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36094" y="2908300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 flipV="1">
            <a:off x="4709833" y="4169172"/>
            <a:ext cx="609599" cy="114300"/>
          </a:xfrm>
          <a:prstGeom prst="straightConnector1">
            <a:avLst/>
          </a:prstGeom>
          <a:ln w="25400" cmpd="sng">
            <a:solidFill>
              <a:srgbClr val="3D34F6"/>
            </a:solidFill>
            <a:prstDash val="solid"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33632" y="3352800"/>
            <a:ext cx="76201" cy="787626"/>
          </a:xfrm>
          <a:prstGeom prst="straightConnector1">
            <a:avLst/>
          </a:prstGeom>
          <a:ln w="25400" cmpd="sng">
            <a:solidFill>
              <a:srgbClr val="3D34F6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261371"/>
              </p:ext>
            </p:extLst>
          </p:nvPr>
        </p:nvGraphicFramePr>
        <p:xfrm>
          <a:off x="4191000" y="3362325"/>
          <a:ext cx="38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9" imgW="380880" imgH="444240" progId="Equation.DSMT4">
                  <p:embed/>
                </p:oleObj>
              </mc:Choice>
              <mc:Fallback>
                <p:oleObj name="Equation" r:id="rId9" imgW="380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1000" y="3362325"/>
                        <a:ext cx="3810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7543799" y="2112577"/>
            <a:ext cx="76201" cy="787626"/>
          </a:xfrm>
          <a:prstGeom prst="straightConnector1">
            <a:avLst/>
          </a:prstGeom>
          <a:ln w="25400" cmpd="sng">
            <a:solidFill>
              <a:srgbClr val="3D34F6"/>
            </a:solidFill>
            <a:prstDash val="solid"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756594"/>
              </p:ext>
            </p:extLst>
          </p:nvPr>
        </p:nvGraphicFramePr>
        <p:xfrm>
          <a:off x="7778750" y="1668463"/>
          <a:ext cx="36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11" imgW="368280" imgH="444240" progId="Equation.DSMT4">
                  <p:embed/>
                </p:oleObj>
              </mc:Choice>
              <mc:Fallback>
                <p:oleObj name="Equation" r:id="rId11" imgW="368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78750" y="1668463"/>
                        <a:ext cx="368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22208"/>
              </p:ext>
            </p:extLst>
          </p:nvPr>
        </p:nvGraphicFramePr>
        <p:xfrm>
          <a:off x="5435600" y="4127500"/>
          <a:ext cx="812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Equation" r:id="rId13" imgW="812520" imgH="444240" progId="Equation.DSMT4">
                  <p:embed/>
                </p:oleObj>
              </mc:Choice>
              <mc:Fallback>
                <p:oleObj name="Equation" r:id="rId13" imgW="812520" imgH="4442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27500"/>
                        <a:ext cx="8128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230275"/>
              </p:ext>
            </p:extLst>
          </p:nvPr>
        </p:nvGraphicFramePr>
        <p:xfrm>
          <a:off x="4343400" y="4398282"/>
          <a:ext cx="1155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Equation" r:id="rId15" imgW="1155600" imgH="380880" progId="Equation.DSMT4">
                  <p:embed/>
                </p:oleObj>
              </mc:Choice>
              <mc:Fallback>
                <p:oleObj name="Equation" r:id="rId15" imgW="1155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398282"/>
                        <a:ext cx="11557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48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667724"/>
              </p:ext>
            </p:extLst>
          </p:nvPr>
        </p:nvGraphicFramePr>
        <p:xfrm>
          <a:off x="7271124" y="3070413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Equation" r:id="rId17" imgW="317160" imgH="380880" progId="Equation.DSMT4">
                  <p:embed/>
                </p:oleObj>
              </mc:Choice>
              <mc:Fallback>
                <p:oleObj name="Equation" r:id="rId17" imgW="317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1124" y="3070413"/>
                        <a:ext cx="3175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48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595401"/>
              </p:ext>
            </p:extLst>
          </p:nvPr>
        </p:nvGraphicFramePr>
        <p:xfrm>
          <a:off x="4876800" y="3441700"/>
          <a:ext cx="711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Equation" r:id="rId19" imgW="710891" imgH="444307" progId="Equation.DSMT4">
                  <p:embed/>
                </p:oleObj>
              </mc:Choice>
              <mc:Fallback>
                <p:oleObj name="Equation" r:id="rId19" imgW="710891" imgH="444307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41700"/>
                        <a:ext cx="7112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195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1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 for attaching frames to links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- directions</a:t>
                </a: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/>
          <a:stretch>
            <a:fillRect/>
          </a:stretch>
        </p:blipFill>
        <p:spPr bwMode="auto">
          <a:xfrm>
            <a:off x="1219200" y="1676399"/>
            <a:ext cx="7761288" cy="693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714315" y="3429001"/>
            <a:ext cx="0" cy="3810002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29390" y="3733800"/>
            <a:ext cx="2809435" cy="1099344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29000" y="2743200"/>
            <a:ext cx="5410200" cy="699173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824780"/>
              </p:ext>
            </p:extLst>
          </p:nvPr>
        </p:nvGraphicFramePr>
        <p:xfrm>
          <a:off x="2882900" y="419100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" name="Equation" r:id="rId6" imgW="317160" imgH="444240" progId="Equation.DSMT4">
                  <p:embed/>
                </p:oleObj>
              </mc:Choice>
              <mc:Fallback>
                <p:oleObj name="Equation" r:id="rId6" imgW="317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82900" y="4191000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513506"/>
              </p:ext>
            </p:extLst>
          </p:nvPr>
        </p:nvGraphicFramePr>
        <p:xfrm>
          <a:off x="8636094" y="290830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" name="Equation" r:id="rId8" imgW="317160" imgH="444240" progId="Equation.DSMT4">
                  <p:embed/>
                </p:oleObj>
              </mc:Choice>
              <mc:Fallback>
                <p:oleObj name="Equation" r:id="rId8" imgW="317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36094" y="2908300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 flipV="1">
            <a:off x="4709834" y="4169172"/>
            <a:ext cx="609598" cy="114300"/>
          </a:xfrm>
          <a:prstGeom prst="straightConnector1">
            <a:avLst/>
          </a:prstGeom>
          <a:ln w="25400" cmpd="sng">
            <a:solidFill>
              <a:srgbClr val="3D34F6"/>
            </a:solidFill>
            <a:prstDash val="solid"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33632" y="3352800"/>
            <a:ext cx="76201" cy="787626"/>
          </a:xfrm>
          <a:prstGeom prst="straightConnector1">
            <a:avLst/>
          </a:prstGeom>
          <a:ln w="25400" cmpd="sng">
            <a:solidFill>
              <a:srgbClr val="3D34F6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973732"/>
              </p:ext>
            </p:extLst>
          </p:nvPr>
        </p:nvGraphicFramePr>
        <p:xfrm>
          <a:off x="4191000" y="3362325"/>
          <a:ext cx="38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Equation" r:id="rId10" imgW="380880" imgH="444240" progId="Equation.DSMT4">
                  <p:embed/>
                </p:oleObj>
              </mc:Choice>
              <mc:Fallback>
                <p:oleObj name="Equation" r:id="rId10" imgW="380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91000" y="3362325"/>
                        <a:ext cx="3810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7543799" y="2112577"/>
            <a:ext cx="76201" cy="787626"/>
          </a:xfrm>
          <a:prstGeom prst="straightConnector1">
            <a:avLst/>
          </a:prstGeom>
          <a:ln w="25400" cmpd="sng">
            <a:solidFill>
              <a:srgbClr val="3D34F6"/>
            </a:solidFill>
            <a:prstDash val="solid"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916596"/>
              </p:ext>
            </p:extLst>
          </p:nvPr>
        </p:nvGraphicFramePr>
        <p:xfrm>
          <a:off x="7778750" y="1668463"/>
          <a:ext cx="36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" name="Equation" r:id="rId12" imgW="368280" imgH="444240" progId="Equation.DSMT4">
                  <p:embed/>
                </p:oleObj>
              </mc:Choice>
              <mc:Fallback>
                <p:oleObj name="Equation" r:id="rId12" imgW="368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78750" y="1668463"/>
                        <a:ext cx="368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082910"/>
              </p:ext>
            </p:extLst>
          </p:nvPr>
        </p:nvGraphicFramePr>
        <p:xfrm>
          <a:off x="5435600" y="4127500"/>
          <a:ext cx="812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" name="Equation" r:id="rId14" imgW="812520" imgH="444240" progId="Equation.DSMT4">
                  <p:embed/>
                </p:oleObj>
              </mc:Choice>
              <mc:Fallback>
                <p:oleObj name="Equation" r:id="rId14" imgW="812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27500"/>
                        <a:ext cx="8128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56595"/>
              </p:ext>
            </p:extLst>
          </p:nvPr>
        </p:nvGraphicFramePr>
        <p:xfrm>
          <a:off x="4343400" y="4398282"/>
          <a:ext cx="1155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" name="Equation" r:id="rId16" imgW="1155600" imgH="380880" progId="Equation.DSMT4">
                  <p:embed/>
                </p:oleObj>
              </mc:Choice>
              <mc:Fallback>
                <p:oleObj name="Equation" r:id="rId16" imgW="1155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398282"/>
                        <a:ext cx="11557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399023"/>
              </p:ext>
            </p:extLst>
          </p:nvPr>
        </p:nvGraphicFramePr>
        <p:xfrm>
          <a:off x="7271124" y="3070413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" name="Equation" r:id="rId18" imgW="317160" imgH="380880" progId="Equation.DSMT4">
                  <p:embed/>
                </p:oleObj>
              </mc:Choice>
              <mc:Fallback>
                <p:oleObj name="Equation" r:id="rId18" imgW="317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1124" y="3070413"/>
                        <a:ext cx="3175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48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595401"/>
              </p:ext>
            </p:extLst>
          </p:nvPr>
        </p:nvGraphicFramePr>
        <p:xfrm>
          <a:off x="4876800" y="3441700"/>
          <a:ext cx="711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" name="Equation" r:id="rId20" imgW="710891" imgH="444307" progId="Equation.DSMT4">
                  <p:embed/>
                </p:oleObj>
              </mc:Choice>
              <mc:Fallback>
                <p:oleObj name="Equation" r:id="rId20" imgW="710891" imgH="444307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41700"/>
                        <a:ext cx="7112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195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H="1">
            <a:off x="4716557" y="3886200"/>
            <a:ext cx="733530" cy="282972"/>
          </a:xfrm>
          <a:prstGeom prst="straightConnector1">
            <a:avLst/>
          </a:prstGeom>
          <a:ln w="38100" cmpd="sng">
            <a:solidFill>
              <a:srgbClr val="5E9C34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794967"/>
              </p:ext>
            </p:extLst>
          </p:nvPr>
        </p:nvGraphicFramePr>
        <p:xfrm>
          <a:off x="5593604" y="3728104"/>
          <a:ext cx="59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" name="Equation" r:id="rId22" imgW="596880" imgH="444240" progId="Equation.DSMT4">
                  <p:embed/>
                </p:oleObj>
              </mc:Choice>
              <mc:Fallback>
                <p:oleObj name="Equation" r:id="rId22" imgW="596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604" y="3728104"/>
                        <a:ext cx="5969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>
            <a:off x="3759573" y="4140426"/>
            <a:ext cx="914400" cy="13447"/>
          </a:xfrm>
          <a:prstGeom prst="straightConnector1">
            <a:avLst/>
          </a:prstGeom>
          <a:ln w="38100" cmpd="sng">
            <a:solidFill>
              <a:srgbClr val="5E9C34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920225"/>
              </p:ext>
            </p:extLst>
          </p:nvPr>
        </p:nvGraphicFramePr>
        <p:xfrm>
          <a:off x="3415992" y="3818965"/>
          <a:ext cx="266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" name="Equation" r:id="rId24" imgW="266400" imgH="444240" progId="Equation.DSMT4">
                  <p:embed/>
                </p:oleObj>
              </mc:Choice>
              <mc:Fallback>
                <p:oleObj name="Equation" r:id="rId24" imgW="266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992" y="3818965"/>
                        <a:ext cx="2667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87111"/>
              </p:ext>
            </p:extLst>
          </p:nvPr>
        </p:nvGraphicFramePr>
        <p:xfrm>
          <a:off x="7046258" y="3386710"/>
          <a:ext cx="254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" name="Equation" r:id="rId26" imgW="253800" imgH="444240" progId="Equation.DSMT4">
                  <p:embed/>
                </p:oleObj>
              </mc:Choice>
              <mc:Fallback>
                <p:oleObj name="Equation" r:id="rId26" imgW="253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258" y="3386710"/>
                        <a:ext cx="2540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V="1">
            <a:off x="6858000" y="2900203"/>
            <a:ext cx="723899" cy="528798"/>
          </a:xfrm>
          <a:prstGeom prst="straightConnector1">
            <a:avLst/>
          </a:prstGeom>
          <a:ln w="38100" cmpd="sng">
            <a:solidFill>
              <a:srgbClr val="5E9C34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4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 for attaching frames to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 parameters…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/>
          <a:stretch>
            <a:fillRect/>
          </a:stretch>
        </p:blipFill>
        <p:spPr bwMode="auto">
          <a:xfrm>
            <a:off x="1219200" y="1676399"/>
            <a:ext cx="7761288" cy="693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714315" y="3429001"/>
            <a:ext cx="0" cy="3810002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29390" y="3733800"/>
            <a:ext cx="2809435" cy="1099344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29000" y="2743200"/>
            <a:ext cx="5410200" cy="699173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088128"/>
              </p:ext>
            </p:extLst>
          </p:nvPr>
        </p:nvGraphicFramePr>
        <p:xfrm>
          <a:off x="2882900" y="419100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" name="Equation" r:id="rId5" imgW="317160" imgH="444240" progId="Equation.DSMT4">
                  <p:embed/>
                </p:oleObj>
              </mc:Choice>
              <mc:Fallback>
                <p:oleObj name="Equation" r:id="rId5" imgW="317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2900" y="4191000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826052"/>
              </p:ext>
            </p:extLst>
          </p:nvPr>
        </p:nvGraphicFramePr>
        <p:xfrm>
          <a:off x="8636094" y="290830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" name="Equation" r:id="rId7" imgW="317160" imgH="444240" progId="Equation.DSMT4">
                  <p:embed/>
                </p:oleObj>
              </mc:Choice>
              <mc:Fallback>
                <p:oleObj name="Equation" r:id="rId7" imgW="317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36094" y="2908300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 flipV="1">
            <a:off x="4709834" y="4169172"/>
            <a:ext cx="609598" cy="114300"/>
          </a:xfrm>
          <a:prstGeom prst="straightConnector1">
            <a:avLst/>
          </a:prstGeom>
          <a:ln w="25400" cmpd="sng">
            <a:solidFill>
              <a:srgbClr val="3D34F6"/>
            </a:solidFill>
            <a:prstDash val="solid"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33632" y="3352800"/>
            <a:ext cx="76201" cy="787626"/>
          </a:xfrm>
          <a:prstGeom prst="straightConnector1">
            <a:avLst/>
          </a:prstGeom>
          <a:ln w="25400" cmpd="sng">
            <a:solidFill>
              <a:srgbClr val="3D34F6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609640"/>
              </p:ext>
            </p:extLst>
          </p:nvPr>
        </p:nvGraphicFramePr>
        <p:xfrm>
          <a:off x="4191000" y="3362325"/>
          <a:ext cx="38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" name="Equation" r:id="rId9" imgW="380880" imgH="444240" progId="Equation.DSMT4">
                  <p:embed/>
                </p:oleObj>
              </mc:Choice>
              <mc:Fallback>
                <p:oleObj name="Equation" r:id="rId9" imgW="380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1000" y="3362325"/>
                        <a:ext cx="3810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7543799" y="2112577"/>
            <a:ext cx="76201" cy="787626"/>
          </a:xfrm>
          <a:prstGeom prst="straightConnector1">
            <a:avLst/>
          </a:prstGeom>
          <a:ln w="25400" cmpd="sng">
            <a:solidFill>
              <a:srgbClr val="3D34F6"/>
            </a:solidFill>
            <a:prstDash val="solid"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47673"/>
              </p:ext>
            </p:extLst>
          </p:nvPr>
        </p:nvGraphicFramePr>
        <p:xfrm>
          <a:off x="7778750" y="1668463"/>
          <a:ext cx="36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" name="Equation" r:id="rId11" imgW="368280" imgH="444240" progId="Equation.DSMT4">
                  <p:embed/>
                </p:oleObj>
              </mc:Choice>
              <mc:Fallback>
                <p:oleObj name="Equation" r:id="rId11" imgW="368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78750" y="1668463"/>
                        <a:ext cx="368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75421"/>
              </p:ext>
            </p:extLst>
          </p:nvPr>
        </p:nvGraphicFramePr>
        <p:xfrm>
          <a:off x="5435600" y="4127500"/>
          <a:ext cx="812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" name="Equation" r:id="rId13" imgW="812520" imgH="444240" progId="Equation.DSMT4">
                  <p:embed/>
                </p:oleObj>
              </mc:Choice>
              <mc:Fallback>
                <p:oleObj name="Equation" r:id="rId13" imgW="812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27500"/>
                        <a:ext cx="8128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804966"/>
              </p:ext>
            </p:extLst>
          </p:nvPr>
        </p:nvGraphicFramePr>
        <p:xfrm>
          <a:off x="4343400" y="4398282"/>
          <a:ext cx="1155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0" name="Equation" r:id="rId15" imgW="1155600" imgH="380880" progId="Equation.DSMT4">
                  <p:embed/>
                </p:oleObj>
              </mc:Choice>
              <mc:Fallback>
                <p:oleObj name="Equation" r:id="rId15" imgW="1155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398282"/>
                        <a:ext cx="11557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442867"/>
              </p:ext>
            </p:extLst>
          </p:nvPr>
        </p:nvGraphicFramePr>
        <p:xfrm>
          <a:off x="7271124" y="3070413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" name="Equation" r:id="rId17" imgW="317160" imgH="380880" progId="Equation.DSMT4">
                  <p:embed/>
                </p:oleObj>
              </mc:Choice>
              <mc:Fallback>
                <p:oleObj name="Equation" r:id="rId17" imgW="317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1124" y="3070413"/>
                        <a:ext cx="3175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48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3721"/>
              </p:ext>
            </p:extLst>
          </p:nvPr>
        </p:nvGraphicFramePr>
        <p:xfrm>
          <a:off x="4876800" y="3441700"/>
          <a:ext cx="711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" name="Equation" r:id="rId19" imgW="710891" imgH="444307" progId="Equation.DSMT4">
                  <p:embed/>
                </p:oleObj>
              </mc:Choice>
              <mc:Fallback>
                <p:oleObj name="Equation" r:id="rId19" imgW="710891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41700"/>
                        <a:ext cx="7112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195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H="1">
            <a:off x="4716557" y="3886200"/>
            <a:ext cx="733530" cy="282972"/>
          </a:xfrm>
          <a:prstGeom prst="straightConnector1">
            <a:avLst/>
          </a:prstGeom>
          <a:ln w="38100" cmpd="sng">
            <a:solidFill>
              <a:srgbClr val="5E9C34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919411"/>
              </p:ext>
            </p:extLst>
          </p:nvPr>
        </p:nvGraphicFramePr>
        <p:xfrm>
          <a:off x="5593604" y="3728104"/>
          <a:ext cx="59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" name="Equation" r:id="rId21" imgW="596880" imgH="444240" progId="Equation.DSMT4">
                  <p:embed/>
                </p:oleObj>
              </mc:Choice>
              <mc:Fallback>
                <p:oleObj name="Equation" r:id="rId21" imgW="596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604" y="3728104"/>
                        <a:ext cx="5969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>
            <a:off x="3759573" y="4140426"/>
            <a:ext cx="914400" cy="13447"/>
          </a:xfrm>
          <a:prstGeom prst="straightConnector1">
            <a:avLst/>
          </a:prstGeom>
          <a:ln w="38100" cmpd="sng">
            <a:solidFill>
              <a:srgbClr val="5E9C34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519731"/>
              </p:ext>
            </p:extLst>
          </p:nvPr>
        </p:nvGraphicFramePr>
        <p:xfrm>
          <a:off x="3415992" y="3818965"/>
          <a:ext cx="266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" name="Equation" r:id="rId23" imgW="266400" imgH="444240" progId="Equation.DSMT4">
                  <p:embed/>
                </p:oleObj>
              </mc:Choice>
              <mc:Fallback>
                <p:oleObj name="Equation" r:id="rId23" imgW="266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992" y="3818965"/>
                        <a:ext cx="2667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079101"/>
              </p:ext>
            </p:extLst>
          </p:nvPr>
        </p:nvGraphicFramePr>
        <p:xfrm>
          <a:off x="7046258" y="3386710"/>
          <a:ext cx="254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" name="Equation" r:id="rId25" imgW="253800" imgH="444240" progId="Equation.DSMT4">
                  <p:embed/>
                </p:oleObj>
              </mc:Choice>
              <mc:Fallback>
                <p:oleObj name="Equation" r:id="rId25" imgW="253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258" y="3386710"/>
                        <a:ext cx="2540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V="1">
            <a:off x="6858000" y="2900203"/>
            <a:ext cx="723899" cy="528798"/>
          </a:xfrm>
          <a:prstGeom prst="straightConnector1">
            <a:avLst/>
          </a:prstGeom>
          <a:ln w="38100" cmpd="sng">
            <a:solidFill>
              <a:srgbClr val="5E9C34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237129" y="3482642"/>
            <a:ext cx="1872387" cy="241974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447800" y="4169172"/>
            <a:ext cx="3291169" cy="425327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524000" y="3724617"/>
            <a:ext cx="76200" cy="869882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862392"/>
              </p:ext>
            </p:extLst>
          </p:nvPr>
        </p:nvGraphicFramePr>
        <p:xfrm>
          <a:off x="1154953" y="3949926"/>
          <a:ext cx="27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" name="Equation" r:id="rId27" imgW="279360" imgH="380880" progId="Equation.DSMT4">
                  <p:embed/>
                </p:oleObj>
              </mc:Choice>
              <mc:Fallback>
                <p:oleObj name="Equation" r:id="rId27" imgW="279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953" y="3949926"/>
                        <a:ext cx="2794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48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H="1" flipV="1">
            <a:off x="4434107" y="1447800"/>
            <a:ext cx="201282" cy="1905000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7467812" y="1295400"/>
            <a:ext cx="152188" cy="1555605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534747" y="1447800"/>
            <a:ext cx="2933066" cy="228599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673072"/>
              </p:ext>
            </p:extLst>
          </p:nvPr>
        </p:nvGraphicFramePr>
        <p:xfrm>
          <a:off x="5443538" y="1039813"/>
          <a:ext cx="292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Equation" r:id="rId29" imgW="291960" imgH="380880" progId="Equation.DSMT4">
                  <p:embed/>
                </p:oleObj>
              </mc:Choice>
              <mc:Fallback>
                <p:oleObj name="Equation" r:id="rId29" imgW="29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538" y="1039813"/>
                        <a:ext cx="2921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48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5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 for attaching frames to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 parameters…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511946"/>
              </p:ext>
            </p:extLst>
          </p:nvPr>
        </p:nvGraphicFramePr>
        <p:xfrm>
          <a:off x="304800" y="2209800"/>
          <a:ext cx="83058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i</a:t>
                      </a:r>
                      <a:endParaRPr lang="en-US" sz="2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i="1" dirty="0" smtClean="0"/>
                        <a:t>a</a:t>
                      </a:r>
                      <a:r>
                        <a:rPr lang="en-US" sz="2800" i="1" baseline="-25000" dirty="0" smtClean="0"/>
                        <a:t>i-1</a:t>
                      </a:r>
                      <a:endParaRPr lang="en-US" sz="2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i="1" dirty="0" smtClean="0"/>
                        <a:t>α</a:t>
                      </a:r>
                      <a:r>
                        <a:rPr lang="en-US" sz="2800" i="1" baseline="-25000" dirty="0" smtClean="0"/>
                        <a:t>i-1</a:t>
                      </a:r>
                      <a:endParaRPr lang="en-US" sz="2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i="1" baseline="0" dirty="0" smtClean="0">
                          <a:latin typeface="Arial"/>
                          <a:cs typeface="Arial"/>
                        </a:rPr>
                        <a:t>θ</a:t>
                      </a:r>
                      <a:r>
                        <a:rPr lang="en-US" sz="2800" i="1" baseline="-25000" dirty="0" smtClean="0"/>
                        <a:t>i</a:t>
                      </a:r>
                      <a:endParaRPr lang="en-US" sz="2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baseline="0" dirty="0" smtClean="0"/>
                        <a:t>d</a:t>
                      </a:r>
                      <a:r>
                        <a:rPr lang="en-US" sz="2800" i="1" baseline="-25000" dirty="0" smtClean="0"/>
                        <a:t>i</a:t>
                      </a:r>
                      <a:endParaRPr lang="en-US" sz="2800" i="1" dirty="0"/>
                    </a:p>
                  </a:txBody>
                  <a:tcPr anchor="ctr" anchorCtr="1"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1</a:t>
                      </a:r>
                      <a:endParaRPr lang="en-US" sz="2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0</a:t>
                      </a:r>
                      <a:endParaRPr lang="en-US" sz="2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0</a:t>
                      </a:r>
                      <a:endParaRPr lang="en-US" sz="2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1" baseline="0" dirty="0" smtClean="0">
                          <a:latin typeface="Arial"/>
                          <a:cs typeface="Arial"/>
                        </a:rPr>
                        <a:t>θ</a:t>
                      </a:r>
                      <a:r>
                        <a:rPr lang="en-US" sz="2800" i="1" baseline="-25000" dirty="0" smtClean="0"/>
                        <a:t>1</a:t>
                      </a:r>
                      <a:endParaRPr lang="en-US" sz="2800" i="1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0</a:t>
                      </a:r>
                      <a:endParaRPr lang="en-US" sz="2800" i="1" dirty="0"/>
                    </a:p>
                  </a:txBody>
                  <a:tcPr anchor="ctr" anchorCtr="1"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2</a:t>
                      </a:r>
                      <a:endParaRPr lang="en-US" sz="2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0</a:t>
                      </a:r>
                      <a:endParaRPr lang="en-US" sz="2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90</a:t>
                      </a:r>
                      <a:endParaRPr lang="en-US" sz="2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1" baseline="0" dirty="0" smtClean="0">
                          <a:latin typeface="Arial"/>
                          <a:cs typeface="Arial"/>
                        </a:rPr>
                        <a:t>θ</a:t>
                      </a:r>
                      <a:r>
                        <a:rPr lang="en-US" sz="2800" i="1" baseline="-25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2800" i="1" baseline="-25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0</a:t>
                      </a:r>
                      <a:endParaRPr lang="en-US" sz="2800" i="1" dirty="0"/>
                    </a:p>
                  </a:txBody>
                  <a:tcPr anchor="ctr" anchorCtr="1"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3</a:t>
                      </a:r>
                      <a:endParaRPr lang="en-US" sz="2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/>
                        <a:t>a</a:t>
                      </a:r>
                      <a:r>
                        <a:rPr lang="en-US" sz="2800" i="1" baseline="-25000" dirty="0" smtClean="0"/>
                        <a:t>2</a:t>
                      </a:r>
                      <a:r>
                        <a:rPr lang="en-US" sz="2800" i="1" baseline="0" dirty="0" smtClean="0"/>
                        <a:t>= Const.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90</a:t>
                      </a:r>
                      <a:endParaRPr lang="en-US" sz="2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0</a:t>
                      </a:r>
                      <a:endParaRPr lang="en-US" sz="2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baseline="0" dirty="0" smtClean="0"/>
                        <a:t>d</a:t>
                      </a:r>
                      <a:r>
                        <a:rPr lang="en-US" sz="2800" i="1" baseline="-25000" dirty="0" smtClean="0"/>
                        <a:t>3</a:t>
                      </a:r>
                      <a:endParaRPr lang="en-US" sz="2800" i="1" dirty="0" smtClean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2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342173" cy="296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Manipulator Kinematics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the relation between frames on the same link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ym typeface="Wingdings" pitchFamily="2" charset="2"/>
              </a:rPr>
              <a:t> position &amp; orientation of {n} relative to {0}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b="1" i="1" u="sng" dirty="0" smtClean="0">
                <a:solidFill>
                  <a:srgbClr val="FF0000"/>
                </a:solidFill>
                <a:sym typeface="Wingdings" pitchFamily="2" charset="2"/>
              </a:rPr>
              <a:t>POSITION: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738452"/>
              </p:ext>
            </p:extLst>
          </p:nvPr>
        </p:nvGraphicFramePr>
        <p:xfrm>
          <a:off x="670378" y="4862835"/>
          <a:ext cx="30607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5" imgW="3060360" imgH="1396800" progId="Equation.DSMT4">
                  <p:embed/>
                </p:oleObj>
              </mc:Choice>
              <mc:Fallback>
                <p:oleObj name="Equation" r:id="rId5" imgW="306036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378" y="4862835"/>
                        <a:ext cx="3060700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685800" y="4114800"/>
            <a:ext cx="1524000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09800" y="2819400"/>
            <a:ext cx="0" cy="129540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9800" y="3138714"/>
            <a:ext cx="1066800" cy="97608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794995"/>
              </p:ext>
            </p:extLst>
          </p:nvPr>
        </p:nvGraphicFramePr>
        <p:xfrm>
          <a:off x="1593850" y="2693988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7" imgW="444240" imgH="444240" progId="Equation.DSMT4">
                  <p:embed/>
                </p:oleObj>
              </mc:Choice>
              <mc:Fallback>
                <p:oleObj name="Equation" r:id="rId7" imgW="4442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3850" y="2693988"/>
                        <a:ext cx="444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506049"/>
              </p:ext>
            </p:extLst>
          </p:nvPr>
        </p:nvGraphicFramePr>
        <p:xfrm>
          <a:off x="450850" y="3571875"/>
          <a:ext cx="393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9" imgW="393480" imgH="444240" progId="Equation.DSMT4">
                  <p:embed/>
                </p:oleObj>
              </mc:Choice>
              <mc:Fallback>
                <p:oleObj name="Equation" r:id="rId9" imgW="393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" y="3571875"/>
                        <a:ext cx="3937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41482"/>
              </p:ext>
            </p:extLst>
          </p:nvPr>
        </p:nvGraphicFramePr>
        <p:xfrm>
          <a:off x="3213783" y="2597150"/>
          <a:ext cx="279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11" imgW="279360" imgH="444240" progId="Equation.DSMT4">
                  <p:embed/>
                </p:oleObj>
              </mc:Choice>
              <mc:Fallback>
                <p:oleObj name="Equation" r:id="rId11" imgW="279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13783" y="2597150"/>
                        <a:ext cx="279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V="1">
            <a:off x="2200728" y="3465423"/>
            <a:ext cx="709728" cy="649378"/>
          </a:xfrm>
          <a:prstGeom prst="straightConnector1">
            <a:avLst/>
          </a:prstGeom>
          <a:ln w="31750" cmpd="sng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09800" y="4114800"/>
            <a:ext cx="266700" cy="19050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910456" y="3467100"/>
            <a:ext cx="266700" cy="19050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73822" y="3597728"/>
            <a:ext cx="709728" cy="64937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138719"/>
              </p:ext>
            </p:extLst>
          </p:nvPr>
        </p:nvGraphicFramePr>
        <p:xfrm>
          <a:off x="2909888" y="3892550"/>
          <a:ext cx="25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Equation" r:id="rId13" imgW="253800" imgH="380880" progId="Equation.DSMT4">
                  <p:embed/>
                </p:oleObj>
              </mc:Choice>
              <mc:Fallback>
                <p:oleObj name="Equation" r:id="rId13" imgW="2538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09888" y="3892550"/>
                        <a:ext cx="254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151902"/>
              </p:ext>
            </p:extLst>
          </p:nvPr>
        </p:nvGraphicFramePr>
        <p:xfrm>
          <a:off x="2240191" y="317341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quation" r:id="rId15" imgW="444240" imgH="380880" progId="Equation.DSMT4">
                  <p:embed/>
                </p:oleObj>
              </mc:Choice>
              <mc:Fallback>
                <p:oleObj name="Equation" r:id="rId15" imgW="4442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40191" y="3173413"/>
                        <a:ext cx="444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" name="Arc 2047"/>
          <p:cNvSpPr/>
          <p:nvPr/>
        </p:nvSpPr>
        <p:spPr>
          <a:xfrm>
            <a:off x="1981200" y="3562349"/>
            <a:ext cx="604157" cy="552451"/>
          </a:xfrm>
          <a:prstGeom prst="arc">
            <a:avLst>
              <a:gd name="adj1" fmla="val 15393731"/>
              <a:gd name="adj2" fmla="val 20789480"/>
            </a:avLst>
          </a:prstGeom>
          <a:ln w="25400" cmpd="sng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273" y="3429000"/>
            <a:ext cx="3886104" cy="265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Manipulator Kinematics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	</a:t>
                </a:r>
                <a:r>
                  <a:rPr lang="en-US" b="1" i="1" u="sng" dirty="0" smtClean="0">
                    <a:solidFill>
                      <a:srgbClr val="FF0000"/>
                    </a:solidFill>
                    <a:sym typeface="Wingdings" pitchFamily="2" charset="2"/>
                  </a:rPr>
                  <a:t>ORIENTATION: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	</a:t>
                </a:r>
                <a:r>
                  <a:rPr lang="en-US" dirty="0" smtClean="0">
                    <a:sym typeface="Wingdings" pitchFamily="2" charset="2"/>
                  </a:rPr>
                  <a:t>Rotation about moving axes: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Originally {i-1} and {i} have the same orientation</a:t>
                </a:r>
              </a:p>
              <a:p>
                <a:pPr lvl="1">
                  <a:tabLst>
                    <a:tab pos="2511425" algn="l"/>
                    <a:tab pos="5021263" algn="l"/>
                  </a:tabLst>
                </a:pPr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rotation: </a:t>
                </a:r>
                <a:r>
                  <a:rPr lang="en-US" dirty="0" smtClean="0"/>
                  <a:t>	rotation </a:t>
                </a:r>
                <a:r>
                  <a:rPr lang="en-US" dirty="0"/>
                  <a:t>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	by an angle </a:t>
                </a:r>
                <a:r>
                  <a:rPr lang="el-GR" dirty="0"/>
                  <a:t>α</a:t>
                </a:r>
                <a:r>
                  <a:rPr lang="en-US" baseline="-25000" dirty="0"/>
                  <a:t>i-1</a:t>
                </a:r>
                <a:r>
                  <a:rPr lang="en-US" dirty="0" smtClean="0"/>
                  <a:t>.</a:t>
                </a:r>
              </a:p>
              <a:p>
                <a:pPr lvl="1">
                  <a:tabLst>
                    <a:tab pos="2511425" algn="l"/>
                    <a:tab pos="5021263" algn="l"/>
                  </a:tabLst>
                </a:pPr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</a:t>
                </a:r>
                <a:r>
                  <a:rPr lang="en-US" dirty="0"/>
                  <a:t>rotation: </a:t>
                </a:r>
                <a:r>
                  <a:rPr lang="en-US" dirty="0" smtClean="0"/>
                  <a:t>	rotation </a:t>
                </a:r>
                <a:r>
                  <a:rPr lang="en-US" dirty="0"/>
                  <a:t>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    	by an angle </a:t>
                </a:r>
                <a:r>
                  <a:rPr lang="el-GR" dirty="0" smtClean="0">
                    <a:latin typeface="Arial"/>
                    <a:cs typeface="Arial"/>
                  </a:rPr>
                  <a:t>θ</a:t>
                </a:r>
                <a:r>
                  <a:rPr lang="en-US" baseline="-25000" dirty="0" smtClean="0"/>
                  <a:t>i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344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199396"/>
              </p:ext>
            </p:extLst>
          </p:nvPr>
        </p:nvGraphicFramePr>
        <p:xfrm>
          <a:off x="212416" y="3830231"/>
          <a:ext cx="50546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6" imgW="5054400" imgH="1854000" progId="Equation.DSMT4">
                  <p:embed/>
                </p:oleObj>
              </mc:Choice>
              <mc:Fallback>
                <p:oleObj name="Equation" r:id="rId6" imgW="5054400" imgH="18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16" y="3830231"/>
                        <a:ext cx="50546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3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Manipulator Kinematics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b="1" i="1" u="sng" dirty="0" smtClean="0">
                <a:solidFill>
                  <a:srgbClr val="FF0000"/>
                </a:solidFill>
                <a:sym typeface="Wingdings" pitchFamily="2" charset="2"/>
              </a:rPr>
              <a:t>ORIENTATION:</a:t>
            </a:r>
          </a:p>
          <a:p>
            <a:pPr marL="0" indent="0">
              <a:buNone/>
            </a:pPr>
            <a:endParaRPr lang="en-US" b="1" i="1" u="sng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b="1" i="1" u="sng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b="1" i="1" u="sng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b="1" i="1" u="sng" dirty="0" smtClean="0">
                <a:solidFill>
                  <a:srgbClr val="FF0000"/>
                </a:solidFill>
                <a:sym typeface="Wingdings" pitchFamily="2" charset="2"/>
              </a:rPr>
              <a:t>TRANSFORMATION MATRIX: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904508"/>
              </p:ext>
            </p:extLst>
          </p:nvPr>
        </p:nvGraphicFramePr>
        <p:xfrm>
          <a:off x="533400" y="1553028"/>
          <a:ext cx="41656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4" imgW="4165560" imgH="1346040" progId="Equation.DSMT4">
                  <p:embed/>
                </p:oleObj>
              </mc:Choice>
              <mc:Fallback>
                <p:oleObj name="Equation" r:id="rId4" imgW="416556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53028"/>
                        <a:ext cx="41656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196818"/>
              </p:ext>
            </p:extLst>
          </p:nvPr>
        </p:nvGraphicFramePr>
        <p:xfrm>
          <a:off x="533400" y="3505200"/>
          <a:ext cx="3276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6" imgW="3276360" imgH="965160" progId="Equation.DSMT4">
                  <p:embed/>
                </p:oleObj>
              </mc:Choice>
              <mc:Fallback>
                <p:oleObj name="Equation" r:id="rId6" imgW="3276360" imgH="9651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05200"/>
                        <a:ext cx="32766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129675"/>
              </p:ext>
            </p:extLst>
          </p:nvPr>
        </p:nvGraphicFramePr>
        <p:xfrm>
          <a:off x="533400" y="4648200"/>
          <a:ext cx="5410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8" imgW="5410080" imgH="1777680" progId="Equation.DSMT4">
                  <p:embed/>
                </p:oleObj>
              </mc:Choice>
              <mc:Fallback>
                <p:oleObj name="Equation" r:id="rId8" imgW="541008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48200"/>
                        <a:ext cx="5410200" cy="17780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9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Manipulator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for the previous manipulator find the transformation matrix for each link.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558113"/>
              </p:ext>
            </p:extLst>
          </p:nvPr>
        </p:nvGraphicFramePr>
        <p:xfrm>
          <a:off x="609600" y="1905000"/>
          <a:ext cx="4546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4" imgW="4546440" imgH="1498320" progId="Equation.DSMT4">
                  <p:embed/>
                </p:oleObj>
              </mc:Choice>
              <mc:Fallback>
                <p:oleObj name="Equation" r:id="rId4" imgW="4546440" imgH="1498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45466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425074"/>
              </p:ext>
            </p:extLst>
          </p:nvPr>
        </p:nvGraphicFramePr>
        <p:xfrm>
          <a:off x="6629400" y="1447800"/>
          <a:ext cx="2514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"/>
                <a:gridCol w="502920"/>
                <a:gridCol w="502920"/>
                <a:gridCol w="502920"/>
                <a:gridCol w="50292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i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i="1" dirty="0" smtClean="0"/>
                        <a:t>a</a:t>
                      </a:r>
                      <a:r>
                        <a:rPr lang="en-US" sz="1800" i="1" baseline="-25000" dirty="0" smtClean="0"/>
                        <a:t>i-1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i="1" dirty="0" smtClean="0"/>
                        <a:t>α</a:t>
                      </a:r>
                      <a:r>
                        <a:rPr lang="en-US" sz="1800" i="1" baseline="-25000" dirty="0" smtClean="0"/>
                        <a:t>i-1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i="1" baseline="0" dirty="0" smtClean="0">
                          <a:latin typeface="Arial"/>
                          <a:cs typeface="Arial"/>
                        </a:rPr>
                        <a:t>θ</a:t>
                      </a:r>
                      <a:r>
                        <a:rPr lang="en-US" sz="1800" i="1" baseline="-25000" dirty="0" smtClean="0"/>
                        <a:t>i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baseline="0" dirty="0" smtClean="0"/>
                        <a:t>d</a:t>
                      </a:r>
                      <a:r>
                        <a:rPr lang="en-US" sz="1800" i="1" baseline="-25000" dirty="0" smtClean="0"/>
                        <a:t>i</a:t>
                      </a:r>
                      <a:endParaRPr lang="en-US" sz="1800" i="1" dirty="0"/>
                    </a:p>
                  </a:txBody>
                  <a:tcPr anchor="ctr" anchorCtr="1"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1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0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0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i="1" baseline="0" dirty="0" smtClean="0">
                          <a:latin typeface="Arial"/>
                          <a:cs typeface="Arial"/>
                        </a:rPr>
                        <a:t>θ</a:t>
                      </a:r>
                      <a:r>
                        <a:rPr lang="en-US" sz="1800" i="1" baseline="-25000" dirty="0" smtClean="0"/>
                        <a:t>1</a:t>
                      </a:r>
                      <a:endParaRPr lang="en-US" sz="1800" i="1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0</a:t>
                      </a:r>
                      <a:endParaRPr lang="en-US" sz="1800" i="1" dirty="0"/>
                    </a:p>
                  </a:txBody>
                  <a:tcPr anchor="ctr" anchorCtr="1"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2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0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90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i="1" baseline="0" dirty="0" smtClean="0">
                          <a:latin typeface="Arial"/>
                          <a:cs typeface="Arial"/>
                        </a:rPr>
                        <a:t>θ</a:t>
                      </a:r>
                      <a:r>
                        <a:rPr lang="en-US" sz="1800" i="1" baseline="-25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800" i="1" baseline="-25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0</a:t>
                      </a:r>
                      <a:endParaRPr lang="en-US" sz="1800" i="1" dirty="0"/>
                    </a:p>
                  </a:txBody>
                  <a:tcPr anchor="ctr" anchorCtr="1"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3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a</a:t>
                      </a:r>
                      <a:r>
                        <a:rPr lang="en-US" sz="1800" i="1" baseline="-25000" dirty="0" smtClean="0"/>
                        <a:t>2</a:t>
                      </a:r>
                      <a:endParaRPr lang="en-US" sz="1800" i="1" baseline="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90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0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 smtClean="0"/>
                        <a:t>d</a:t>
                      </a:r>
                      <a:r>
                        <a:rPr lang="en-US" sz="1800" i="1" baseline="-25000" dirty="0" smtClean="0"/>
                        <a:t>3</a:t>
                      </a:r>
                      <a:endParaRPr lang="en-US" sz="1800" i="1" dirty="0" smtClean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396575"/>
              </p:ext>
            </p:extLst>
          </p:nvPr>
        </p:nvGraphicFramePr>
        <p:xfrm>
          <a:off x="228600" y="3434286"/>
          <a:ext cx="63119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6" imgW="6311880" imgH="1498320" progId="Equation.DSMT4">
                  <p:embed/>
                </p:oleObj>
              </mc:Choice>
              <mc:Fallback>
                <p:oleObj name="Equation" r:id="rId6" imgW="631188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34286"/>
                        <a:ext cx="63119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472225"/>
              </p:ext>
            </p:extLst>
          </p:nvPr>
        </p:nvGraphicFramePr>
        <p:xfrm>
          <a:off x="184150" y="5029200"/>
          <a:ext cx="71628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8" imgW="7162560" imgH="1498320" progId="Equation.DSMT4">
                  <p:embed/>
                </p:oleObj>
              </mc:Choice>
              <mc:Fallback>
                <p:oleObj name="Equation" r:id="rId8" imgW="716256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5029200"/>
                        <a:ext cx="7162800" cy="1498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7215" y="3456057"/>
            <a:ext cx="230678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Each matrix is </a:t>
            </a:r>
          </a:p>
          <a:p>
            <a:r>
              <a:rPr lang="en-US" sz="2000" dirty="0" smtClean="0"/>
              <a:t>constructed from </a:t>
            </a:r>
          </a:p>
          <a:p>
            <a:r>
              <a:rPr lang="en-US" sz="2000" dirty="0" smtClean="0"/>
              <a:t>one row of the table</a:t>
            </a:r>
          </a:p>
        </p:txBody>
      </p:sp>
    </p:spTree>
    <p:extLst>
      <p:ext uri="{BB962C8B-B14F-4D97-AF65-F5344CB8AC3E}">
        <p14:creationId xmlns:p14="http://schemas.microsoft.com/office/powerpoint/2010/main" val="230710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Manipulator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for the previous manipulator find the transformation matrix for each link.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472388"/>
              </p:ext>
            </p:extLst>
          </p:nvPr>
        </p:nvGraphicFramePr>
        <p:xfrm>
          <a:off x="609600" y="1905000"/>
          <a:ext cx="4546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4" imgW="4546440" imgH="1498320" progId="Equation.DSMT4">
                  <p:embed/>
                </p:oleObj>
              </mc:Choice>
              <mc:Fallback>
                <p:oleObj name="Equation" r:id="rId4" imgW="454644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45466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88703"/>
              </p:ext>
            </p:extLst>
          </p:nvPr>
        </p:nvGraphicFramePr>
        <p:xfrm>
          <a:off x="6629400" y="1447800"/>
          <a:ext cx="2514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"/>
                <a:gridCol w="502920"/>
                <a:gridCol w="502920"/>
                <a:gridCol w="502920"/>
                <a:gridCol w="50292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i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i="1" dirty="0" smtClean="0"/>
                        <a:t>a</a:t>
                      </a:r>
                      <a:r>
                        <a:rPr lang="en-US" sz="1800" i="1" baseline="-25000" dirty="0" smtClean="0"/>
                        <a:t>i-1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i="1" dirty="0" smtClean="0"/>
                        <a:t>α</a:t>
                      </a:r>
                      <a:r>
                        <a:rPr lang="en-US" sz="1800" i="1" baseline="-25000" dirty="0" smtClean="0"/>
                        <a:t>i-1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i="1" baseline="0" dirty="0" smtClean="0">
                          <a:latin typeface="Arial"/>
                          <a:cs typeface="Arial"/>
                        </a:rPr>
                        <a:t>θ</a:t>
                      </a:r>
                      <a:r>
                        <a:rPr lang="en-US" sz="1800" i="1" baseline="-25000" dirty="0" smtClean="0"/>
                        <a:t>i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baseline="0" dirty="0" smtClean="0"/>
                        <a:t>d</a:t>
                      </a:r>
                      <a:r>
                        <a:rPr lang="en-US" sz="1800" i="1" baseline="-25000" dirty="0" smtClean="0"/>
                        <a:t>i</a:t>
                      </a:r>
                      <a:endParaRPr lang="en-US" sz="1800" i="1" dirty="0"/>
                    </a:p>
                  </a:txBody>
                  <a:tcPr anchor="ctr" anchorCtr="1"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1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0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0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i="1" baseline="0" dirty="0" smtClean="0">
                          <a:latin typeface="Arial"/>
                          <a:cs typeface="Arial"/>
                        </a:rPr>
                        <a:t>θ</a:t>
                      </a:r>
                      <a:r>
                        <a:rPr lang="en-US" sz="1800" i="1" baseline="-25000" dirty="0" smtClean="0"/>
                        <a:t>1</a:t>
                      </a:r>
                      <a:endParaRPr lang="en-US" sz="1800" i="1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0</a:t>
                      </a:r>
                      <a:endParaRPr lang="en-US" sz="1800" i="1" dirty="0"/>
                    </a:p>
                  </a:txBody>
                  <a:tcPr anchor="ctr" anchorCtr="1"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2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0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90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i="1" baseline="0" dirty="0" smtClean="0">
                          <a:latin typeface="Arial"/>
                          <a:cs typeface="Arial"/>
                        </a:rPr>
                        <a:t>θ</a:t>
                      </a:r>
                      <a:r>
                        <a:rPr lang="en-US" sz="1800" i="1" baseline="-25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800" i="1" baseline="-25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0</a:t>
                      </a:r>
                      <a:endParaRPr lang="en-US" sz="1800" i="1" dirty="0"/>
                    </a:p>
                  </a:txBody>
                  <a:tcPr anchor="ctr" anchorCtr="1"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3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a</a:t>
                      </a:r>
                      <a:r>
                        <a:rPr lang="en-US" sz="1800" i="1" baseline="-25000" dirty="0" smtClean="0"/>
                        <a:t>2</a:t>
                      </a:r>
                      <a:endParaRPr lang="en-US" sz="1800" i="1" baseline="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90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0</a:t>
                      </a:r>
                      <a:endParaRPr lang="en-US" sz="18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 smtClean="0"/>
                        <a:t>d</a:t>
                      </a:r>
                      <a:r>
                        <a:rPr lang="en-US" sz="1800" i="1" baseline="-25000" dirty="0" smtClean="0"/>
                        <a:t>3</a:t>
                      </a:r>
                      <a:endParaRPr lang="en-US" sz="1800" i="1" dirty="0" smtClean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148336"/>
              </p:ext>
            </p:extLst>
          </p:nvPr>
        </p:nvGraphicFramePr>
        <p:xfrm>
          <a:off x="508000" y="3505200"/>
          <a:ext cx="70612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6" imgW="7061040" imgH="1498320" progId="Equation.DSMT4">
                  <p:embed/>
                </p:oleObj>
              </mc:Choice>
              <mc:Fallback>
                <p:oleObj name="Equation" r:id="rId6" imgW="706104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505200"/>
                        <a:ext cx="7061200" cy="1498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61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Manipulator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Concatenating link transformations: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Each transformation        has one variable (</a:t>
            </a:r>
            <a:r>
              <a:rPr lang="el-GR" dirty="0" smtClean="0">
                <a:cs typeface="Arial"/>
              </a:rPr>
              <a:t>θ</a:t>
            </a:r>
            <a:r>
              <a:rPr lang="en-US" baseline="-25000" dirty="0" smtClean="0">
                <a:cs typeface="Arial"/>
              </a:rPr>
              <a:t>i</a:t>
            </a:r>
            <a:r>
              <a:rPr lang="en-US" dirty="0" smtClean="0">
                <a:cs typeface="Arial"/>
              </a:rPr>
              <a:t> or d</a:t>
            </a:r>
            <a:r>
              <a:rPr lang="en-US" baseline="-25000" dirty="0" smtClean="0">
                <a:cs typeface="Arial"/>
              </a:rPr>
              <a:t>i</a:t>
            </a:r>
            <a:r>
              <a:rPr lang="en-US" dirty="0" smtClean="0">
                <a:cs typeface="Arial"/>
              </a:rPr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 	     is a function of all n-joint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11787"/>
              </p:ext>
            </p:extLst>
          </p:nvPr>
        </p:nvGraphicFramePr>
        <p:xfrm>
          <a:off x="533400" y="1524000"/>
          <a:ext cx="284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4" imgW="2844720" imgH="419040" progId="Equation.DSMT4">
                  <p:embed/>
                </p:oleObj>
              </mc:Choice>
              <mc:Fallback>
                <p:oleObj name="Equation" r:id="rId4" imgW="284472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28448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998607"/>
              </p:ext>
            </p:extLst>
          </p:nvPr>
        </p:nvGraphicFramePr>
        <p:xfrm>
          <a:off x="971550" y="2578100"/>
          <a:ext cx="368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6" imgW="368280" imgH="469800" progId="Equation.DSMT4">
                  <p:embed/>
                </p:oleObj>
              </mc:Choice>
              <mc:Fallback>
                <p:oleObj name="Equation" r:id="rId6" imgW="36828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578100"/>
                        <a:ext cx="368300" cy="4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572261"/>
              </p:ext>
            </p:extLst>
          </p:nvPr>
        </p:nvGraphicFramePr>
        <p:xfrm>
          <a:off x="3403600" y="2070100"/>
          <a:ext cx="520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8" imgW="520560" imgH="469800" progId="Equation.DSMT4">
                  <p:embed/>
                </p:oleObj>
              </mc:Choice>
              <mc:Fallback>
                <p:oleObj name="Equation" r:id="rId8" imgW="520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2070100"/>
                        <a:ext cx="520700" cy="4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erospace.com/MechanicalSystems/FBLDescFig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49" y="457200"/>
            <a:ext cx="565697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Degrees of Freedom</a:t>
            </a:r>
          </a:p>
          <a:p>
            <a:pPr marL="457200" lvl="1" indent="0">
              <a:buNone/>
            </a:pPr>
            <a:r>
              <a:rPr lang="en-US" u="sng" dirty="0">
                <a:sym typeface="Wingdings" pitchFamily="2" charset="2"/>
              </a:rPr>
              <a:t>Ex:</a:t>
            </a:r>
            <a:r>
              <a:rPr lang="en-US" dirty="0">
                <a:sym typeface="Wingdings" pitchFamily="2" charset="2"/>
              </a:rPr>
              <a:t> 4-Bar mechanism, </a:t>
            </a:r>
            <a:endParaRPr lang="en-US" dirty="0" smtClean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# of independent position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variables = 1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DoF</a:t>
            </a:r>
            <a:r>
              <a:rPr lang="en-US" dirty="0" smtClean="0">
                <a:sym typeface="Wingdings" pitchFamily="2" charset="2"/>
              </a:rPr>
              <a:t> = 1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Typical industrial open chain serial robot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	1 Joint         1 </a:t>
            </a:r>
            <a:r>
              <a:rPr lang="en-US" dirty="0" err="1" smtClean="0">
                <a:sym typeface="Wingdings" pitchFamily="2" charset="2"/>
              </a:rPr>
              <a:t>DoF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 	# of Joints  ≡   # of </a:t>
            </a:r>
            <a:r>
              <a:rPr lang="en-US" dirty="0" err="1" smtClean="0">
                <a:sym typeface="Wingdings" pitchFamily="2" charset="2"/>
              </a:rPr>
              <a:t>DoF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End Effector: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Gripper, Welding torch, Electromagnetic, etc…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Manipulator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Concatenating link transformations: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Each transformation        has one variable (</a:t>
            </a:r>
            <a:r>
              <a:rPr lang="el-GR" dirty="0" smtClean="0">
                <a:cs typeface="Arial"/>
              </a:rPr>
              <a:t>θ</a:t>
            </a:r>
            <a:r>
              <a:rPr lang="en-US" baseline="-25000" dirty="0" smtClean="0">
                <a:cs typeface="Arial"/>
              </a:rPr>
              <a:t>i</a:t>
            </a:r>
            <a:r>
              <a:rPr lang="en-US" dirty="0" smtClean="0">
                <a:cs typeface="Arial"/>
              </a:rPr>
              <a:t> or d</a:t>
            </a:r>
            <a:r>
              <a:rPr lang="en-US" baseline="-25000" dirty="0" smtClean="0">
                <a:cs typeface="Arial"/>
              </a:rPr>
              <a:t>i</a:t>
            </a:r>
            <a:r>
              <a:rPr lang="en-US" dirty="0" smtClean="0">
                <a:cs typeface="Arial"/>
              </a:rPr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 	     is a function of all n-joint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111546"/>
              </p:ext>
            </p:extLst>
          </p:nvPr>
        </p:nvGraphicFramePr>
        <p:xfrm>
          <a:off x="533400" y="1524000"/>
          <a:ext cx="284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4" imgW="2844720" imgH="419040" progId="Equation.DSMT4">
                  <p:embed/>
                </p:oleObj>
              </mc:Choice>
              <mc:Fallback>
                <p:oleObj name="Equation" r:id="rId4" imgW="2844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28448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083198"/>
              </p:ext>
            </p:extLst>
          </p:nvPr>
        </p:nvGraphicFramePr>
        <p:xfrm>
          <a:off x="971550" y="2578100"/>
          <a:ext cx="368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6" imgW="368280" imgH="469800" progId="Equation.DSMT4">
                  <p:embed/>
                </p:oleObj>
              </mc:Choice>
              <mc:Fallback>
                <p:oleObj name="Equation" r:id="rId6" imgW="368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578100"/>
                        <a:ext cx="368300" cy="4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276512"/>
              </p:ext>
            </p:extLst>
          </p:nvPr>
        </p:nvGraphicFramePr>
        <p:xfrm>
          <a:off x="3403600" y="2070100"/>
          <a:ext cx="520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8" imgW="520560" imgH="469800" progId="Equation.DSMT4">
                  <p:embed/>
                </p:oleObj>
              </mc:Choice>
              <mc:Fallback>
                <p:oleObj name="Equation" r:id="rId8" imgW="520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2070100"/>
                        <a:ext cx="520700" cy="4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3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34" y="1447800"/>
            <a:ext cx="496002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Kinematics of PUMA </a:t>
            </a:r>
            <a:r>
              <a:rPr lang="en-US" dirty="0" smtClean="0"/>
              <a:t>Robot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066800"/>
            <a:ext cx="4791448" cy="543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6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066800"/>
            <a:ext cx="4791448" cy="543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29125" y="2200275"/>
            <a:ext cx="55435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Kinematics of PUMA </a:t>
            </a:r>
            <a:r>
              <a:rPr lang="en-US" dirty="0" smtClean="0"/>
              <a:t>Robot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371600"/>
            <a:ext cx="3151953" cy="52322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tx2"/>
                </a:solidFill>
              </a:rPr>
              <a:t>Frame attachments </a:t>
            </a:r>
          </a:p>
        </p:txBody>
      </p:sp>
    </p:spTree>
    <p:extLst>
      <p:ext uri="{BB962C8B-B14F-4D97-AF65-F5344CB8AC3E}">
        <p14:creationId xmlns:p14="http://schemas.microsoft.com/office/powerpoint/2010/main" val="11925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8709" y="2200275"/>
            <a:ext cx="55435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1295400"/>
            <a:ext cx="4791448" cy="543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Kinematics of PUMA </a:t>
            </a:r>
            <a:r>
              <a:rPr lang="en-US" dirty="0" smtClean="0"/>
              <a:t>Robot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33147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1000780"/>
            <a:ext cx="2507610" cy="52322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DH parameters 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Kinematics of PUMA </a:t>
            </a:r>
            <a:r>
              <a:rPr lang="en-US" dirty="0" smtClean="0"/>
              <a:t>Robot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33147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4600" y="1013480"/>
            <a:ext cx="3913572" cy="52322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Transformation matrices 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0" y="1828800"/>
            <a:ext cx="336923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65" y="1981200"/>
            <a:ext cx="3080131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880100"/>
            <a:ext cx="7357912" cy="52322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Refer to the book for more kinematic equations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Joint Space</a:t>
            </a:r>
            <a:r>
              <a:rPr lang="en-US" dirty="0" smtClean="0"/>
              <a:t>: Joint variables (</a:t>
            </a:r>
            <a:r>
              <a:rPr lang="el-GR" dirty="0">
                <a:cs typeface="Arial"/>
              </a:rPr>
              <a:t>θ</a:t>
            </a:r>
            <a:r>
              <a:rPr lang="en-US" baseline="-25000" dirty="0">
                <a:cs typeface="Arial"/>
              </a:rPr>
              <a:t>1</a:t>
            </a:r>
            <a:r>
              <a:rPr lang="en-US" dirty="0">
                <a:cs typeface="Arial"/>
              </a:rPr>
              <a:t>/d</a:t>
            </a:r>
            <a:r>
              <a:rPr lang="en-US" baseline="-25000" dirty="0">
                <a:cs typeface="Arial"/>
              </a:rPr>
              <a:t>1</a:t>
            </a:r>
            <a:r>
              <a:rPr lang="en-US" dirty="0">
                <a:cs typeface="Arial"/>
              </a:rPr>
              <a:t>, </a:t>
            </a:r>
            <a:r>
              <a:rPr lang="el-GR" dirty="0" smtClean="0">
                <a:cs typeface="Arial"/>
              </a:rPr>
              <a:t>θ</a:t>
            </a:r>
            <a:r>
              <a:rPr lang="en-US" baseline="-25000" dirty="0" smtClean="0">
                <a:cs typeface="Arial"/>
              </a:rPr>
              <a:t>2</a:t>
            </a:r>
            <a:r>
              <a:rPr lang="en-US" dirty="0" smtClean="0">
                <a:cs typeface="Arial"/>
              </a:rPr>
              <a:t>/d</a:t>
            </a:r>
            <a:r>
              <a:rPr lang="en-US" baseline="-25000" dirty="0">
                <a:cs typeface="Arial"/>
              </a:rPr>
              <a:t>2</a:t>
            </a:r>
            <a:r>
              <a:rPr lang="en-US" dirty="0" smtClean="0">
                <a:cs typeface="Arial"/>
              </a:rPr>
              <a:t>, …</a:t>
            </a:r>
            <a:r>
              <a:rPr lang="el-GR" dirty="0">
                <a:cs typeface="Arial"/>
              </a:rPr>
              <a:t> </a:t>
            </a:r>
            <a:r>
              <a:rPr lang="el-GR" dirty="0" smtClean="0">
                <a:cs typeface="Arial"/>
              </a:rPr>
              <a:t>θ</a:t>
            </a:r>
            <a:r>
              <a:rPr lang="en-US" baseline="-25000" dirty="0" smtClean="0">
                <a:cs typeface="Arial"/>
              </a:rPr>
              <a:t>n</a:t>
            </a:r>
            <a:r>
              <a:rPr lang="en-US" dirty="0" smtClean="0">
                <a:cs typeface="Arial"/>
              </a:rPr>
              <a:t>/</a:t>
            </a:r>
            <a:r>
              <a:rPr lang="en-US" dirty="0" err="1" smtClean="0">
                <a:cs typeface="Arial"/>
              </a:rPr>
              <a:t>d</a:t>
            </a:r>
            <a:r>
              <a:rPr lang="en-US" baseline="-25000" dirty="0" err="1" smtClean="0">
                <a:cs typeface="Arial"/>
              </a:rPr>
              <a:t>n</a:t>
            </a:r>
            <a:r>
              <a:rPr lang="en-US" dirty="0" smtClean="0">
                <a:cs typeface="Arial"/>
              </a:rPr>
              <a:t>) </a:t>
            </a:r>
          </a:p>
          <a:p>
            <a:r>
              <a:rPr lang="en-US" dirty="0" smtClean="0">
                <a:solidFill>
                  <a:srgbClr val="FF0000"/>
                </a:solidFill>
                <a:cs typeface="Arial"/>
              </a:rPr>
              <a:t>Cartesian Space</a:t>
            </a:r>
            <a:r>
              <a:rPr lang="en-US" dirty="0" smtClean="0">
                <a:cs typeface="Arial"/>
              </a:rPr>
              <a:t>: Position and orientation of the E.E. relative to the base frame</a:t>
            </a:r>
          </a:p>
          <a:p>
            <a:pPr lvl="1"/>
            <a:r>
              <a:rPr lang="en-US" dirty="0" smtClean="0">
                <a:cs typeface="Arial"/>
              </a:rPr>
              <a:t>Direct kinematics: joint variables </a:t>
            </a:r>
            <a:r>
              <a:rPr lang="en-US" dirty="0" smtClean="0">
                <a:cs typeface="Arial"/>
                <a:sym typeface="Wingdings" pitchFamily="2" charset="2"/>
              </a:rPr>
              <a:t> Position and orientation of the E.E. relative to the base frame.</a:t>
            </a:r>
          </a:p>
          <a:p>
            <a:r>
              <a:rPr lang="en-US" dirty="0" smtClean="0">
                <a:solidFill>
                  <a:srgbClr val="FF0000"/>
                </a:solidFill>
                <a:cs typeface="Arial"/>
                <a:sym typeface="Wingdings" pitchFamily="2" charset="2"/>
              </a:rPr>
              <a:t>Actuator Space</a:t>
            </a:r>
            <a:r>
              <a:rPr lang="en-US" dirty="0" smtClean="0">
                <a:cs typeface="Arial"/>
                <a:sym typeface="Wingdings" pitchFamily="2" charset="2"/>
              </a:rPr>
              <a:t>: In most of cases, actuators are not connected directly to the joints (Gear trains, mechanisms, pulleys and chains …). Moreover, sensors/encoders are mounted on the actuators rather than robot joints. Hence, it will be easier to describe the motion of the robot by actuator variables.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Actuator, Joint, and Cartesian Spaces: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Actuator, Joint, and Cartesian Spaces: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133600"/>
            <a:ext cx="72390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1371600"/>
            <a:ext cx="1496564" cy="954107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Inverse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Problem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1371600"/>
            <a:ext cx="1496564" cy="954107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Inverse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Problem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5029200"/>
            <a:ext cx="1496564" cy="954107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Direct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Problem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5029200"/>
            <a:ext cx="1496564" cy="954107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Direct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Problem </a:t>
            </a:r>
          </a:p>
        </p:txBody>
      </p:sp>
    </p:spTree>
    <p:extLst>
      <p:ext uri="{BB962C8B-B14F-4D97-AF65-F5344CB8AC3E}">
        <p14:creationId xmlns:p14="http://schemas.microsoft.com/office/powerpoint/2010/main" val="36112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Frames with standard names: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744855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6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The position of the manipulator is described by giving a description of the tool frame (attached to the E.E.) relative to the base frame (non-moving). </a:t>
            </a:r>
          </a:p>
          <a:p>
            <a:r>
              <a:rPr lang="en-US" u="sng" dirty="0" smtClean="0">
                <a:sym typeface="Wingdings" pitchFamily="2" charset="2"/>
              </a:rPr>
              <a:t>Froward kinematics:</a:t>
            </a: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752" y="3124200"/>
            <a:ext cx="1752600" cy="83099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</a:t>
            </a:r>
          </a:p>
          <a:p>
            <a:pPr algn="ctr"/>
            <a:r>
              <a:rPr lang="en-US" sz="2400" dirty="0" smtClean="0"/>
              <a:t>Joint Angles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4336200"/>
            <a:ext cx="2514600" cy="83099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Joint space</a:t>
            </a:r>
          </a:p>
          <a:p>
            <a:pPr algn="ctr"/>
            <a:r>
              <a:rPr lang="en-US" sz="2400" dirty="0" smtClean="0"/>
              <a:t>(</a:t>
            </a:r>
            <a:r>
              <a:rPr lang="el-GR" sz="2400" dirty="0">
                <a:latin typeface="Arial"/>
                <a:cs typeface="Arial"/>
              </a:rPr>
              <a:t>θ</a:t>
            </a:r>
            <a:r>
              <a:rPr lang="en-US" sz="2400" baseline="-25000" dirty="0" smtClean="0">
                <a:latin typeface="Arial"/>
                <a:cs typeface="Arial"/>
              </a:rPr>
              <a:t>1</a:t>
            </a:r>
            <a:r>
              <a:rPr lang="en-US" sz="2400" dirty="0" smtClean="0">
                <a:latin typeface="Arial"/>
                <a:cs typeface="Arial"/>
              </a:rPr>
              <a:t>,</a:t>
            </a:r>
            <a:r>
              <a:rPr lang="el-GR" sz="2400" dirty="0" smtClean="0">
                <a:latin typeface="Arial"/>
                <a:cs typeface="Arial"/>
              </a:rPr>
              <a:t>θ</a:t>
            </a:r>
            <a:r>
              <a:rPr lang="en-US" sz="2400" baseline="-25000" dirty="0" smtClean="0">
                <a:latin typeface="Arial"/>
                <a:cs typeface="Arial"/>
              </a:rPr>
              <a:t>1</a:t>
            </a:r>
            <a:r>
              <a:rPr lang="en-US" sz="2400" dirty="0" smtClean="0">
                <a:latin typeface="Arial"/>
                <a:cs typeface="Arial"/>
              </a:rPr>
              <a:t>,…,</a:t>
            </a:r>
            <a:r>
              <a:rPr lang="el-GR" sz="2400" dirty="0" smtClean="0">
                <a:latin typeface="Arial"/>
                <a:cs typeface="Arial"/>
              </a:rPr>
              <a:t>θ</a:t>
            </a:r>
            <a:r>
              <a:rPr lang="en-US" sz="2400" baseline="-25000" dirty="0" err="1" smtClean="0">
                <a:latin typeface="Arial"/>
                <a:cs typeface="Arial"/>
              </a:rPr>
              <a:t>DoF</a:t>
            </a:r>
            <a:r>
              <a:rPr lang="en-US" sz="2400" dirty="0" smtClean="0">
                <a:latin typeface="Arial"/>
                <a:cs typeface="Arial"/>
              </a:rPr>
              <a:t>)</a:t>
            </a:r>
            <a:endParaRPr lang="en-US" sz="2400" dirty="0" smtClean="0"/>
          </a:p>
        </p:txBody>
      </p:sp>
      <p:sp>
        <p:nvSpPr>
          <p:cNvPr id="6" name="Right Brace 5"/>
          <p:cNvSpPr/>
          <p:nvPr/>
        </p:nvSpPr>
        <p:spPr>
          <a:xfrm rot="5400000">
            <a:off x="1142999" y="3361047"/>
            <a:ext cx="381002" cy="1569303"/>
          </a:xfrm>
          <a:prstGeom prst="rightBrac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2194352" y="3539699"/>
            <a:ext cx="99060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13352" y="3170366"/>
            <a:ext cx="1752600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Calculate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84952" y="3124200"/>
            <a:ext cx="3977848" cy="83099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Position &amp; Orientation of the tool frame w. r. t. base frame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84952" y="4336199"/>
            <a:ext cx="3977848" cy="83099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Cartesian space</a:t>
            </a:r>
          </a:p>
          <a:p>
            <a:pPr algn="ctr"/>
            <a:r>
              <a:rPr lang="en-US" sz="2400" dirty="0" smtClean="0">
                <a:latin typeface="+mj-lt"/>
              </a:rPr>
              <a:t>(</a:t>
            </a:r>
            <a:r>
              <a:rPr lang="en-US" sz="2400" dirty="0" err="1" smtClean="0">
                <a:latin typeface="+mj-lt"/>
                <a:cs typeface="Arial"/>
              </a:rPr>
              <a:t>x,y,z</a:t>
            </a:r>
            <a:r>
              <a:rPr lang="en-US" sz="2400" dirty="0" smtClean="0">
                <a:latin typeface="+mj-lt"/>
                <a:cs typeface="Arial"/>
              </a:rPr>
              <a:t>, and orientation angles)</a:t>
            </a:r>
            <a:endParaRPr lang="en-US" sz="2400" dirty="0" smtClean="0">
              <a:latin typeface="+mj-lt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991098" y="2393099"/>
            <a:ext cx="381004" cy="3505201"/>
          </a:xfrm>
          <a:prstGeom prst="rightBrac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Description: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Links Numbering: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49719" y="1700463"/>
            <a:ext cx="3279281" cy="4090737"/>
            <a:chOff x="5334000" y="771435"/>
            <a:chExt cx="3279281" cy="409073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401235" y="4095690"/>
              <a:ext cx="1371600" cy="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477435" y="4095690"/>
              <a:ext cx="152400" cy="2286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629835" y="4095690"/>
              <a:ext cx="152400" cy="2286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782235" y="4095690"/>
              <a:ext cx="152400" cy="2286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912223" y="4095690"/>
              <a:ext cx="152400" cy="2286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064623" y="4095690"/>
              <a:ext cx="152400" cy="2286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217023" y="4095690"/>
              <a:ext cx="152400" cy="2286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378387" y="4095690"/>
              <a:ext cx="152400" cy="2286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512857" y="4095690"/>
              <a:ext cx="152400" cy="2286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334000" y="4095690"/>
              <a:ext cx="152400" cy="2286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064623" y="3333690"/>
              <a:ext cx="448234" cy="7620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6378387" y="2647890"/>
              <a:ext cx="134470" cy="6858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001435" y="1276290"/>
              <a:ext cx="381000" cy="4572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382435" y="1314390"/>
              <a:ext cx="533400" cy="4191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763435" y="1123890"/>
              <a:ext cx="304800" cy="3810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763435" y="971490"/>
              <a:ext cx="152400" cy="1524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8068235" y="1352490"/>
              <a:ext cx="152400" cy="15240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772835" y="1428690"/>
              <a:ext cx="527709" cy="400110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n-1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47250" y="1504890"/>
              <a:ext cx="319318" cy="400110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50306" y="771435"/>
              <a:ext cx="562975" cy="400110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E.E.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29835" y="4462062"/>
              <a:ext cx="676788" cy="400110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Base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78387" y="4324290"/>
              <a:ext cx="314510" cy="400110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31802" y="3514635"/>
              <a:ext cx="314510" cy="400110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  <a:endParaRPr lang="en-US" sz="2000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54913" y="2790735"/>
              <a:ext cx="314510" cy="400110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495800" y="574992"/>
            <a:ext cx="4576203" cy="230832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In this chapter: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Rigid links are assumed which define the relationship between the corresponding joint axes of the manipulator. </a:t>
            </a:r>
          </a:p>
          <a:p>
            <a:endParaRPr lang="en-US" sz="2000" dirty="0" smtClean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4114800" y="609600"/>
            <a:ext cx="76200" cy="5638800"/>
          </a:xfrm>
          <a:prstGeom prst="lin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957203" cy="371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Description: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572000" cy="556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ym typeface="Wingdings" pitchFamily="2" charset="2"/>
              </a:rPr>
              <a:t>Joint </a:t>
            </a:r>
            <a:r>
              <a:rPr lang="en-US" sz="2400" dirty="0">
                <a:sym typeface="Wingdings" pitchFamily="2" charset="2"/>
              </a:rPr>
              <a:t>axis (i</a:t>
            </a:r>
            <a:r>
              <a:rPr lang="en-US" sz="2400" dirty="0" smtClean="0">
                <a:sym typeface="Wingdings" pitchFamily="2" charset="2"/>
              </a:rPr>
              <a:t>):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Is </a:t>
            </a:r>
            <a:r>
              <a:rPr lang="en-US" dirty="0">
                <a:sym typeface="Wingdings" pitchFamily="2" charset="2"/>
              </a:rPr>
              <a:t>a line in space or direction vector about which link (i) rotates relative to link (i-1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sz="2400" dirty="0" err="1" smtClean="0">
                <a:sym typeface="Wingdings" pitchFamily="2" charset="2"/>
              </a:rPr>
              <a:t>a</a:t>
            </a:r>
            <a:r>
              <a:rPr lang="en-US" sz="2400" baseline="-25000" dirty="0" err="1" smtClean="0">
                <a:sym typeface="Wingdings" pitchFamily="2" charset="2"/>
              </a:rPr>
              <a:t>i</a:t>
            </a:r>
            <a:r>
              <a:rPr lang="en-US" sz="2400" dirty="0" smtClean="0">
                <a:sym typeface="Wingdings" pitchFamily="2" charset="2"/>
              </a:rPr>
              <a:t> ≡ represents the distance between axes (i &amp; i+1) which is a property of the link (link geometry)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	</a:t>
            </a:r>
            <a:r>
              <a:rPr lang="en-US" sz="2400" dirty="0" err="1" smtClean="0">
                <a:sym typeface="Wingdings" pitchFamily="2" charset="2"/>
              </a:rPr>
              <a:t>a</a:t>
            </a:r>
            <a:r>
              <a:rPr lang="en-US" sz="2400" baseline="-25000" dirty="0" err="1" smtClean="0">
                <a:sym typeface="Wingdings" pitchFamily="2" charset="2"/>
              </a:rPr>
              <a:t>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≡ </a:t>
            </a:r>
            <a:r>
              <a:rPr lang="en-US" sz="2400" dirty="0" err="1">
                <a:sym typeface="Wingdings" pitchFamily="2" charset="2"/>
              </a:rPr>
              <a:t>i</a:t>
            </a:r>
            <a:r>
              <a:rPr lang="en-US" sz="2400" baseline="30000" dirty="0" err="1">
                <a:sym typeface="Wingdings" pitchFamily="2" charset="2"/>
              </a:rPr>
              <a:t>th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link length</a:t>
            </a:r>
          </a:p>
          <a:p>
            <a:r>
              <a:rPr lang="en-US" sz="2400" dirty="0" smtClean="0">
                <a:sym typeface="Wingdings" pitchFamily="2" charset="2"/>
              </a:rPr>
              <a:t>α</a:t>
            </a:r>
            <a:r>
              <a:rPr lang="en-US" sz="2400" baseline="-25000" dirty="0" smtClean="0">
                <a:sym typeface="Wingdings" pitchFamily="2" charset="2"/>
              </a:rPr>
              <a:t>i</a:t>
            </a:r>
            <a:r>
              <a:rPr lang="en-US" sz="2400" dirty="0" smtClean="0">
                <a:sym typeface="Wingdings" pitchFamily="2" charset="2"/>
              </a:rPr>
              <a:t> ≡ angle from axis i to i+1 in right hand sense about </a:t>
            </a:r>
            <a:r>
              <a:rPr lang="en-US" sz="2400" dirty="0" err="1" smtClean="0">
                <a:sym typeface="Wingdings" pitchFamily="2" charset="2"/>
              </a:rPr>
              <a:t>a</a:t>
            </a:r>
            <a:r>
              <a:rPr lang="en-US" sz="2400" baseline="-25000" dirty="0" err="1" smtClean="0">
                <a:sym typeface="Wingdings" pitchFamily="2" charset="2"/>
              </a:rPr>
              <a:t>i</a:t>
            </a:r>
            <a:r>
              <a:rPr lang="en-US" sz="2400" dirty="0" smtClean="0">
                <a:sym typeface="Wingdings" pitchFamily="2" charset="2"/>
              </a:rPr>
              <a:t>. </a:t>
            </a:r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	 α</a:t>
            </a:r>
            <a:r>
              <a:rPr lang="en-US" sz="2400" baseline="-25000" dirty="0">
                <a:sym typeface="Wingdings" pitchFamily="2" charset="2"/>
              </a:rPr>
              <a:t>i</a:t>
            </a:r>
            <a:r>
              <a:rPr lang="en-US" sz="2400" dirty="0">
                <a:sym typeface="Wingdings" pitchFamily="2" charset="2"/>
              </a:rPr>
              <a:t> ≡ </a:t>
            </a:r>
            <a:r>
              <a:rPr lang="en-US" sz="2400" dirty="0" smtClean="0">
                <a:sym typeface="Wingdings" pitchFamily="2" charset="2"/>
              </a:rPr>
              <a:t>link twist </a:t>
            </a:r>
            <a:endParaRPr lang="en-US" sz="24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86735"/>
            <a:ext cx="7734233" cy="830997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Note that a plane normal to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axis will be parallel to both </a:t>
            </a:r>
          </a:p>
          <a:p>
            <a:r>
              <a:rPr lang="en-US" sz="2400" dirty="0" smtClean="0"/>
              <a:t>     axis i and axis i+1.</a:t>
            </a:r>
          </a:p>
        </p:txBody>
      </p:sp>
    </p:spTree>
    <p:extLst>
      <p:ext uri="{BB962C8B-B14F-4D97-AF65-F5344CB8AC3E}">
        <p14:creationId xmlns:p14="http://schemas.microsoft.com/office/powerpoint/2010/main" val="9736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83" y="1828800"/>
            <a:ext cx="70389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consider the link, find link length and twist?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343400"/>
            <a:ext cx="1051891" cy="70788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= 7in</a:t>
            </a:r>
          </a:p>
          <a:p>
            <a:r>
              <a:rPr lang="en-US" sz="2000" dirty="0" smtClean="0"/>
              <a:t>α = +45</a:t>
            </a:r>
            <a:r>
              <a:rPr lang="en-US" sz="2000" baseline="30000" dirty="0" smtClean="0"/>
              <a:t>o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583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5482066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Intermediate link:</a:t>
            </a:r>
          </a:p>
          <a:p>
            <a:pPr marL="457200" lvl="1" indent="0">
              <a:buNone/>
            </a:pPr>
            <a:r>
              <a:rPr lang="en-US" dirty="0" smtClean="0"/>
              <a:t>Axis i ≡ common axis between links i and i-1</a:t>
            </a:r>
          </a:p>
          <a:p>
            <a:pPr marL="457200" lvl="1" indent="0">
              <a:buNone/>
            </a:pP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≡</a:t>
            </a:r>
            <a:r>
              <a:rPr lang="en-US" i="1" dirty="0" smtClean="0"/>
              <a:t> link </a:t>
            </a:r>
            <a:r>
              <a:rPr lang="en-US" i="1" dirty="0"/>
              <a:t>offset </a:t>
            </a:r>
            <a:r>
              <a:rPr lang="en-US" dirty="0" smtClean="0"/>
              <a:t>≡ distance </a:t>
            </a:r>
            <a:r>
              <a:rPr lang="en-US" dirty="0"/>
              <a:t>along this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common </a:t>
            </a:r>
            <a:r>
              <a:rPr lang="en-US" dirty="0"/>
              <a:t>axis </a:t>
            </a:r>
            <a:r>
              <a:rPr lang="en-US" dirty="0" smtClean="0"/>
              <a:t>from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one link to </a:t>
            </a:r>
            <a:r>
              <a:rPr lang="en-US" dirty="0"/>
              <a:t>the next </a:t>
            </a:r>
            <a:endParaRPr lang="en-US" dirty="0" smtClean="0"/>
          </a:p>
          <a:p>
            <a:pPr marL="457200" lvl="1" indent="0">
              <a:buNone/>
            </a:pPr>
            <a:r>
              <a:rPr lang="el-GR" i="1" dirty="0" smtClean="0">
                <a:latin typeface="Arial"/>
                <a:cs typeface="Arial"/>
              </a:rPr>
              <a:t>θ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/>
              <a:t>≡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/>
              <a:t>joint </a:t>
            </a:r>
            <a:r>
              <a:rPr lang="en-US" i="1" dirty="0" smtClean="0"/>
              <a:t>angle </a:t>
            </a:r>
            <a:r>
              <a:rPr lang="en-US" dirty="0"/>
              <a:t>≡ </a:t>
            </a:r>
            <a:r>
              <a:rPr lang="en-US" dirty="0" smtClean="0"/>
              <a:t>the </a:t>
            </a:r>
            <a:r>
              <a:rPr lang="en-US" dirty="0"/>
              <a:t>amount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of </a:t>
            </a:r>
            <a:r>
              <a:rPr lang="en-US" dirty="0"/>
              <a:t>rotation about this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common axis between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one </a:t>
            </a:r>
            <a:r>
              <a:rPr lang="en-US" dirty="0"/>
              <a:t>link and </a:t>
            </a:r>
            <a:r>
              <a:rPr lang="en-US" dirty="0" smtClean="0"/>
              <a:t>the other</a:t>
            </a:r>
          </a:p>
          <a:p>
            <a:r>
              <a:rPr lang="en-US" dirty="0" smtClean="0"/>
              <a:t>Important</a:t>
            </a:r>
          </a:p>
          <a:p>
            <a:pPr marL="457200" lvl="1" indent="0">
              <a:buNone/>
            </a:pP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≡ variable if joint i is prismatic</a:t>
            </a:r>
          </a:p>
          <a:p>
            <a:pPr marL="457200" lvl="1" indent="0">
              <a:buNone/>
            </a:pPr>
            <a:r>
              <a:rPr lang="el-GR" i="1" dirty="0">
                <a:latin typeface="Arial"/>
                <a:cs typeface="Arial"/>
              </a:rPr>
              <a:t>θ</a:t>
            </a:r>
            <a:r>
              <a:rPr lang="en-US" i="1" baseline="-25000" dirty="0">
                <a:latin typeface="Arial"/>
                <a:cs typeface="Arial"/>
              </a:rPr>
              <a:t>i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dirty="0" smtClean="0"/>
              <a:t>≡ variable if joint i is revolute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1905000"/>
            <a:ext cx="2819400" cy="9906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and last links:</a:t>
            </a:r>
          </a:p>
          <a:p>
            <a:pPr lvl="1"/>
            <a:r>
              <a:rPr lang="en-US" dirty="0" smtClean="0"/>
              <a:t>Use a</a:t>
            </a:r>
            <a:r>
              <a:rPr lang="en-US" baseline="-25000" dirty="0" smtClean="0"/>
              <a:t>0</a:t>
            </a:r>
            <a:r>
              <a:rPr lang="en-US" dirty="0" smtClean="0"/>
              <a:t> = 0 and </a:t>
            </a:r>
            <a:r>
              <a:rPr lang="el-GR" dirty="0" smtClean="0"/>
              <a:t>α</a:t>
            </a:r>
            <a:r>
              <a:rPr lang="en-US" baseline="-25000" dirty="0" smtClean="0"/>
              <a:t>0</a:t>
            </a:r>
            <a:r>
              <a:rPr lang="en-US" dirty="0" smtClean="0"/>
              <a:t> = 0. And a</a:t>
            </a:r>
            <a:r>
              <a:rPr lang="en-US" baseline="-25000" dirty="0" smtClean="0"/>
              <a:t>n</a:t>
            </a:r>
            <a:r>
              <a:rPr lang="en-US" dirty="0" smtClean="0"/>
              <a:t> and </a:t>
            </a:r>
            <a:r>
              <a:rPr lang="el-GR" dirty="0" smtClean="0"/>
              <a:t>α</a:t>
            </a:r>
            <a:r>
              <a:rPr lang="en-US" baseline="-25000" dirty="0" smtClean="0"/>
              <a:t>n</a:t>
            </a:r>
            <a:r>
              <a:rPr lang="en-US" dirty="0" smtClean="0"/>
              <a:t> are not needed to be defined</a:t>
            </a:r>
          </a:p>
          <a:p>
            <a:r>
              <a:rPr lang="en-US" dirty="0" smtClean="0"/>
              <a:t>Joints 1:</a:t>
            </a:r>
          </a:p>
          <a:p>
            <a:pPr lvl="1"/>
            <a:r>
              <a:rPr lang="en-US" dirty="0"/>
              <a:t>Revolute 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>
                <a:sym typeface="Wingdings" pitchFamily="2" charset="2"/>
              </a:rPr>
              <a:t>the zero </a:t>
            </a:r>
            <a:r>
              <a:rPr lang="en-US" dirty="0" smtClean="0">
                <a:sym typeface="Wingdings" pitchFamily="2" charset="2"/>
              </a:rPr>
              <a:t>position for </a:t>
            </a:r>
            <a:r>
              <a:rPr lang="el-GR" dirty="0" smtClean="0">
                <a:latin typeface="Arial"/>
                <a:cs typeface="Arial"/>
              </a:rPr>
              <a:t>θ</a:t>
            </a:r>
            <a:r>
              <a:rPr lang="en-US" baseline="-25000" dirty="0">
                <a:latin typeface="Arial"/>
                <a:cs typeface="Arial"/>
              </a:rPr>
              <a:t>1</a:t>
            </a:r>
            <a:r>
              <a:rPr lang="en-US" dirty="0">
                <a:sym typeface="Wingdings" pitchFamily="2" charset="2"/>
              </a:rPr>
              <a:t> is chosen arbitrarily.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	  </a:t>
            </a:r>
            <a:r>
              <a:rPr lang="en-US" dirty="0" smtClean="0">
                <a:sym typeface="Wingdings" pitchFamily="2" charset="2"/>
              </a:rPr>
              <a:t>  </a:t>
            </a:r>
            <a:r>
              <a:rPr lang="en-US" dirty="0">
                <a:sym typeface="Wingdings" pitchFamily="2" charset="2"/>
              </a:rPr>
              <a:t>d</a:t>
            </a:r>
            <a:r>
              <a:rPr lang="en-US" baseline="-25000" dirty="0">
                <a:sym typeface="Wingdings" pitchFamily="2" charset="2"/>
              </a:rPr>
              <a:t>1</a:t>
            </a:r>
            <a:r>
              <a:rPr lang="en-US" dirty="0">
                <a:sym typeface="Wingdings" pitchFamily="2" charset="2"/>
              </a:rPr>
              <a:t> = 0.</a:t>
            </a:r>
          </a:p>
          <a:p>
            <a:pPr lvl="1"/>
            <a:r>
              <a:rPr lang="en-US" dirty="0" smtClean="0"/>
              <a:t>Prismatic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>
                <a:sym typeface="Wingdings" pitchFamily="2" charset="2"/>
              </a:rPr>
              <a:t>the zero position </a:t>
            </a:r>
            <a:r>
              <a:rPr lang="en-US" dirty="0" smtClean="0">
                <a:sym typeface="Wingdings" pitchFamily="2" charset="2"/>
              </a:rPr>
              <a:t>for d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is chosen arbitrarily.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	 </a:t>
            </a:r>
            <a:r>
              <a:rPr lang="en-US" dirty="0" smtClean="0">
                <a:sym typeface="Wingdings" pitchFamily="2" charset="2"/>
              </a:rPr>
              <a:t>   </a:t>
            </a:r>
            <a:r>
              <a:rPr lang="el-GR" dirty="0" smtClean="0">
                <a:latin typeface="Arial"/>
                <a:cs typeface="Arial"/>
              </a:rPr>
              <a:t>θ</a:t>
            </a:r>
            <a:r>
              <a:rPr lang="en-US" baseline="-25000" dirty="0" smtClean="0"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= 0.</a:t>
            </a:r>
          </a:p>
          <a:p>
            <a:r>
              <a:rPr lang="en-US" dirty="0" smtClean="0"/>
              <a:t>Joints n: the same convention as joint 1.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800600"/>
            <a:ext cx="7782772" cy="830997"/>
          </a:xfrm>
          <a:prstGeom prst="rect">
            <a:avLst/>
          </a:prstGeom>
          <a:noFill/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Zero values were assigned </a:t>
            </a:r>
            <a:r>
              <a:rPr lang="en-US" sz="2400" dirty="0"/>
              <a:t>so that later calculations </a:t>
            </a:r>
            <a:r>
              <a:rPr lang="en-US" sz="2400" dirty="0" smtClean="0"/>
              <a:t>will </a:t>
            </a:r>
            <a:r>
              <a:rPr lang="en-US" sz="2400" dirty="0"/>
              <a:t>be as</a:t>
            </a:r>
          </a:p>
          <a:p>
            <a:pPr algn="ctr"/>
            <a:r>
              <a:rPr lang="en-US" sz="2400" dirty="0"/>
              <a:t>simple as possible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959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 cmpd="sng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2225">
          <a:noFill/>
        </a:ln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1238</Words>
  <Application>Microsoft Office PowerPoint</Application>
  <PresentationFormat>On-screen Show (4:3)</PresentationFormat>
  <Paragraphs>335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Wingdings</vt:lpstr>
      <vt:lpstr>Cambria Math</vt:lpstr>
      <vt:lpstr>Amienne</vt:lpstr>
      <vt:lpstr>Calibri</vt:lpstr>
      <vt:lpstr>Master1</vt:lpstr>
      <vt:lpstr>Equation</vt:lpstr>
      <vt:lpstr>Outline:</vt:lpstr>
      <vt:lpstr>Introduction:</vt:lpstr>
      <vt:lpstr>Introduction:</vt:lpstr>
      <vt:lpstr>Introduction:</vt:lpstr>
      <vt:lpstr>Link Description:</vt:lpstr>
      <vt:lpstr>Link Description:</vt:lpstr>
      <vt:lpstr>Link Description</vt:lpstr>
      <vt:lpstr>Joint Description</vt:lpstr>
      <vt:lpstr>Joint Description</vt:lpstr>
      <vt:lpstr>Joint Description</vt:lpstr>
      <vt:lpstr>Convention for attaching frames to links</vt:lpstr>
      <vt:lpstr>Convention for attaching frames to links</vt:lpstr>
      <vt:lpstr>Convention for attaching frames to links</vt:lpstr>
      <vt:lpstr>Convention for attaching frames to links</vt:lpstr>
      <vt:lpstr>Convention for attaching frames to links</vt:lpstr>
      <vt:lpstr>Convention for attaching frames to links</vt:lpstr>
      <vt:lpstr>Convention for attaching frames to links</vt:lpstr>
      <vt:lpstr>Convention for attaching frames to links</vt:lpstr>
      <vt:lpstr>Convention for attaching frames to links</vt:lpstr>
      <vt:lpstr>Convention for attaching frames to links</vt:lpstr>
      <vt:lpstr>Convention for attaching frames to links</vt:lpstr>
      <vt:lpstr>Convention for attaching frames to links</vt:lpstr>
      <vt:lpstr>Convention for attaching frames to links</vt:lpstr>
      <vt:lpstr>Manipulator Kinematics </vt:lpstr>
      <vt:lpstr>Manipulator Kinematics </vt:lpstr>
      <vt:lpstr>Manipulator Kinematics </vt:lpstr>
      <vt:lpstr>Manipulator kinematics</vt:lpstr>
      <vt:lpstr>Manipulator kinematics</vt:lpstr>
      <vt:lpstr>Manipulator kinematics</vt:lpstr>
      <vt:lpstr>Manipulator kinematics</vt:lpstr>
      <vt:lpstr>Example: Kinematics of PUMA Robot</vt:lpstr>
      <vt:lpstr>Example: Kinematics of PUMA Robot</vt:lpstr>
      <vt:lpstr>Example: Kinematics of PUMA Robot</vt:lpstr>
      <vt:lpstr>Example: Kinematics of PUMA Robot</vt:lpstr>
      <vt:lpstr>Actuator, Joint, and Cartesian Spaces:</vt:lpstr>
      <vt:lpstr>Actuator, Joint, and Cartesian Spaces:</vt:lpstr>
      <vt:lpstr>Frames with standard names: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Nidal</dc:creator>
  <cp:lastModifiedBy>Nidal</cp:lastModifiedBy>
  <cp:revision>191</cp:revision>
  <dcterms:created xsi:type="dcterms:W3CDTF">2012-09-01T14:22:39Z</dcterms:created>
  <dcterms:modified xsi:type="dcterms:W3CDTF">2012-10-10T20:44:03Z</dcterms:modified>
</cp:coreProperties>
</file>